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5" r:id="rId1"/>
  </p:sldMasterIdLst>
  <p:notesMasterIdLst>
    <p:notesMasterId r:id="rId30"/>
  </p:notesMasterIdLst>
  <p:handoutMasterIdLst>
    <p:handoutMasterId r:id="rId31"/>
  </p:handoutMasterIdLst>
  <p:sldIdLst>
    <p:sldId id="347" r:id="rId2"/>
    <p:sldId id="367" r:id="rId3"/>
    <p:sldId id="369" r:id="rId4"/>
    <p:sldId id="368" r:id="rId5"/>
    <p:sldId id="370" r:id="rId6"/>
    <p:sldId id="371" r:id="rId7"/>
    <p:sldId id="372" r:id="rId8"/>
    <p:sldId id="373" r:id="rId9"/>
    <p:sldId id="374" r:id="rId10"/>
    <p:sldId id="375" r:id="rId11"/>
    <p:sldId id="376" r:id="rId12"/>
    <p:sldId id="377" r:id="rId13"/>
    <p:sldId id="378" r:id="rId14"/>
    <p:sldId id="379" r:id="rId15"/>
    <p:sldId id="380" r:id="rId16"/>
    <p:sldId id="381" r:id="rId17"/>
    <p:sldId id="382" r:id="rId18"/>
    <p:sldId id="383" r:id="rId19"/>
    <p:sldId id="384" r:id="rId20"/>
    <p:sldId id="385" r:id="rId21"/>
    <p:sldId id="386" r:id="rId22"/>
    <p:sldId id="387" r:id="rId23"/>
    <p:sldId id="388" r:id="rId24"/>
    <p:sldId id="389" r:id="rId25"/>
    <p:sldId id="390" r:id="rId26"/>
    <p:sldId id="391" r:id="rId27"/>
    <p:sldId id="392" r:id="rId28"/>
    <p:sldId id="393" r:id="rId29"/>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ＭＳ Ｐゴシック" charset="-128"/>
        <a:cs typeface="+mn-cs"/>
      </a:defRPr>
    </a:lvl1pPr>
    <a:lvl2pPr marL="457200" algn="l" rtl="0" fontAlgn="base">
      <a:spcBef>
        <a:spcPct val="0"/>
      </a:spcBef>
      <a:spcAft>
        <a:spcPct val="0"/>
      </a:spcAft>
      <a:defRPr kern="1200">
        <a:solidFill>
          <a:schemeClr val="tx1"/>
        </a:solidFill>
        <a:latin typeface="Arial" charset="0"/>
        <a:ea typeface="ＭＳ Ｐゴシック" charset="-128"/>
        <a:cs typeface="+mn-cs"/>
      </a:defRPr>
    </a:lvl2pPr>
    <a:lvl3pPr marL="914400" algn="l" rtl="0" fontAlgn="base">
      <a:spcBef>
        <a:spcPct val="0"/>
      </a:spcBef>
      <a:spcAft>
        <a:spcPct val="0"/>
      </a:spcAft>
      <a:defRPr kern="1200">
        <a:solidFill>
          <a:schemeClr val="tx1"/>
        </a:solidFill>
        <a:latin typeface="Arial" charset="0"/>
        <a:ea typeface="ＭＳ Ｐゴシック" charset="-128"/>
        <a:cs typeface="+mn-cs"/>
      </a:defRPr>
    </a:lvl3pPr>
    <a:lvl4pPr marL="1371600" algn="l" rtl="0" fontAlgn="base">
      <a:spcBef>
        <a:spcPct val="0"/>
      </a:spcBef>
      <a:spcAft>
        <a:spcPct val="0"/>
      </a:spcAft>
      <a:defRPr kern="1200">
        <a:solidFill>
          <a:schemeClr val="tx1"/>
        </a:solidFill>
        <a:latin typeface="Arial" charset="0"/>
        <a:ea typeface="ＭＳ Ｐゴシック" charset="-128"/>
        <a:cs typeface="+mn-cs"/>
      </a:defRPr>
    </a:lvl4pPr>
    <a:lvl5pPr marL="1828800" algn="l" rtl="0" fontAlgn="base">
      <a:spcBef>
        <a:spcPct val="0"/>
      </a:spcBef>
      <a:spcAft>
        <a:spcPct val="0"/>
      </a:spcAft>
      <a:defRPr kern="1200">
        <a:solidFill>
          <a:schemeClr val="tx1"/>
        </a:solidFill>
        <a:latin typeface="Arial" charset="0"/>
        <a:ea typeface="ＭＳ Ｐゴシック" charset="-128"/>
        <a:cs typeface="+mn-cs"/>
      </a:defRPr>
    </a:lvl5pPr>
    <a:lvl6pPr marL="2286000" algn="l" defTabSz="914400" rtl="0" eaLnBrk="1" latinLnBrk="0" hangingPunct="1">
      <a:defRPr kern="1200">
        <a:solidFill>
          <a:schemeClr val="tx1"/>
        </a:solidFill>
        <a:latin typeface="Arial" charset="0"/>
        <a:ea typeface="ＭＳ Ｐゴシック" charset="-128"/>
        <a:cs typeface="+mn-cs"/>
      </a:defRPr>
    </a:lvl6pPr>
    <a:lvl7pPr marL="2743200" algn="l" defTabSz="914400" rtl="0" eaLnBrk="1" latinLnBrk="0" hangingPunct="1">
      <a:defRPr kern="1200">
        <a:solidFill>
          <a:schemeClr val="tx1"/>
        </a:solidFill>
        <a:latin typeface="Arial" charset="0"/>
        <a:ea typeface="ＭＳ Ｐゴシック" charset="-128"/>
        <a:cs typeface="+mn-cs"/>
      </a:defRPr>
    </a:lvl7pPr>
    <a:lvl8pPr marL="3200400" algn="l" defTabSz="914400" rtl="0" eaLnBrk="1" latinLnBrk="0" hangingPunct="1">
      <a:defRPr kern="1200">
        <a:solidFill>
          <a:schemeClr val="tx1"/>
        </a:solidFill>
        <a:latin typeface="Arial" charset="0"/>
        <a:ea typeface="ＭＳ Ｐゴシック" charset="-128"/>
        <a:cs typeface="+mn-cs"/>
      </a:defRPr>
    </a:lvl8pPr>
    <a:lvl9pPr marL="3657600" algn="l" defTabSz="914400" rtl="0" eaLnBrk="1" latinLnBrk="0" hangingPunct="1">
      <a:defRPr kern="1200">
        <a:solidFill>
          <a:schemeClr val="tx1"/>
        </a:solidFill>
        <a:latin typeface="Arial" charset="0"/>
        <a:ea typeface="ＭＳ Ｐゴシック"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dellelo" initials="c" lastIdx="2"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showAnimation="0">
    <p:present/>
    <p:sldAll/>
    <p:penClr>
      <a:prstClr val="red"/>
    </p:penClr>
    <p:extLst>
      <p:ext uri="{EC167BDD-8182-4AB7-AECC-EB403E3ABB37}">
        <p14:laserClr xmlns:p14="http://schemas.microsoft.com/office/powerpoint/2010/main">
          <a:srgbClr val="000000"/>
        </p14:laserClr>
      </p:ext>
      <p:ext uri="{2FDB2607-1784-4EEB-B798-7EB5836EED8A}">
        <p14:showMediaCtrls xmlns:p14="http://schemas.microsoft.com/office/powerpoint/2010/main" val="1"/>
      </p:ext>
    </p:extLst>
  </p:showPr>
  <p:clrMru>
    <a:srgbClr val="3333CC"/>
    <a:srgbClr val="69340D"/>
    <a:srgbClr val="136789"/>
    <a:srgbClr val="526B6B"/>
    <a:srgbClr val="322E05"/>
    <a:srgbClr val="3E3805"/>
    <a:srgbClr val="26380C"/>
    <a:srgbClr val="506028"/>
    <a:srgbClr val="3399FF"/>
    <a:srgbClr val="00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286" autoAdjust="0"/>
    <p:restoredTop sz="86400" autoAdjust="0"/>
  </p:normalViewPr>
  <p:slideViewPr>
    <p:cSldViewPr>
      <p:cViewPr varScale="1">
        <p:scale>
          <a:sx n="62" d="100"/>
          <a:sy n="62" d="100"/>
        </p:scale>
        <p:origin x="1296" y="44"/>
      </p:cViewPr>
      <p:guideLst>
        <p:guide orient="horz" pos="2160"/>
        <p:guide pos="2880"/>
      </p:guideLst>
    </p:cSldViewPr>
  </p:slideViewPr>
  <p:outlineViewPr>
    <p:cViewPr>
      <p:scale>
        <a:sx n="33" d="100"/>
        <a:sy n="33" d="100"/>
      </p:scale>
      <p:origin x="0" y="456"/>
    </p:cViewPr>
  </p:outlineViewPr>
  <p:notesTextViewPr>
    <p:cViewPr>
      <p:scale>
        <a:sx n="100" d="100"/>
        <a:sy n="100" d="100"/>
      </p:scale>
      <p:origin x="0" y="0"/>
    </p:cViewPr>
  </p:notesTextViewPr>
  <p:sorterViewPr>
    <p:cViewPr>
      <p:scale>
        <a:sx n="80" d="100"/>
        <a:sy n="80" d="100"/>
      </p:scale>
      <p:origin x="0" y="0"/>
    </p:cViewPr>
  </p:sorterViewPr>
  <p:notesViewPr>
    <p:cSldViewPr>
      <p:cViewPr varScale="1">
        <p:scale>
          <a:sx n="85" d="100"/>
          <a:sy n="85" d="100"/>
        </p:scale>
        <p:origin x="-3834" y="-9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35"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22DFFAB7-9EB2-42AE-B012-B876F6B6F628}" type="datetimeFigureOut">
              <a:rPr lang="en-US" smtClean="0"/>
              <a:t>11/14/2018</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9D509C29-5E82-41ED-8CE3-0988C23D1BE4}" type="slidenum">
              <a:rPr lang="en-US" smtClean="0"/>
              <a:t>‹#›</a:t>
            </a:fld>
            <a:endParaRPr lang="en-US" dirty="0"/>
          </a:p>
        </p:txBody>
      </p:sp>
    </p:spTree>
    <p:extLst>
      <p:ext uri="{BB962C8B-B14F-4D97-AF65-F5344CB8AC3E}">
        <p14:creationId xmlns:p14="http://schemas.microsoft.com/office/powerpoint/2010/main" val="363411002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ea typeface="+mn-ea"/>
                <a:cs typeface="+mn-cs"/>
              </a:defRPr>
            </a:lvl1pPr>
          </a:lstStyle>
          <a:p>
            <a:pPr>
              <a:defRPr/>
            </a:pPr>
            <a:endParaRPr lang="en-US" dirty="0"/>
          </a:p>
        </p:txBody>
      </p:sp>
      <p:sp>
        <p:nvSpPr>
          <p:cNvPr id="409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ea typeface="+mn-ea"/>
                <a:cs typeface="+mn-cs"/>
              </a:defRPr>
            </a:lvl1pPr>
          </a:lstStyle>
          <a:p>
            <a:pPr>
              <a:defRPr/>
            </a:pPr>
            <a:endParaRPr lang="en-US" dirty="0"/>
          </a:p>
        </p:txBody>
      </p:sp>
      <p:sp>
        <p:nvSpPr>
          <p:cNvPr id="2052"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410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10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ea typeface="+mn-ea"/>
                <a:cs typeface="+mn-cs"/>
              </a:defRPr>
            </a:lvl1pPr>
          </a:lstStyle>
          <a:p>
            <a:pPr>
              <a:defRPr/>
            </a:pPr>
            <a:endParaRPr lang="en-US" dirty="0"/>
          </a:p>
        </p:txBody>
      </p:sp>
      <p:sp>
        <p:nvSpPr>
          <p:cNvPr id="410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27B491A9-5D56-A448-96C7-EB6CC08E6C9E}" type="slidenum">
              <a:rPr lang="en-US" altLang="en-US"/>
              <a:pPr/>
              <a:t>‹#›</a:t>
            </a:fld>
            <a:endParaRPr lang="en-US" altLang="en-US" dirty="0"/>
          </a:p>
        </p:txBody>
      </p:sp>
    </p:spTree>
    <p:extLst>
      <p:ext uri="{BB962C8B-B14F-4D97-AF65-F5344CB8AC3E}">
        <p14:creationId xmlns:p14="http://schemas.microsoft.com/office/powerpoint/2010/main" val="87909792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ＭＳ Ｐゴシック" charset="0"/>
        <a:cs typeface="ＭＳ Ｐゴシック" charset="0"/>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0"/>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0"/>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0"/>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0"/>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1</a:t>
            </a:fld>
            <a:endParaRPr lang="en-US" altLang="en-US" dirty="0"/>
          </a:p>
        </p:txBody>
      </p:sp>
    </p:spTree>
    <p:extLst>
      <p:ext uri="{BB962C8B-B14F-4D97-AF65-F5344CB8AC3E}">
        <p14:creationId xmlns:p14="http://schemas.microsoft.com/office/powerpoint/2010/main" val="383778030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2</a:t>
            </a:fld>
            <a:endParaRPr lang="en-US" altLang="en-US" dirty="0"/>
          </a:p>
        </p:txBody>
      </p:sp>
    </p:spTree>
    <p:extLst>
      <p:ext uri="{BB962C8B-B14F-4D97-AF65-F5344CB8AC3E}">
        <p14:creationId xmlns:p14="http://schemas.microsoft.com/office/powerpoint/2010/main" val="265545369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Chapter Opener">
    <p:spTree>
      <p:nvGrpSpPr>
        <p:cNvPr id="1" name="Shape 17"/>
        <p:cNvGrpSpPr/>
        <p:nvPr/>
      </p:nvGrpSpPr>
      <p:grpSpPr>
        <a:xfrm>
          <a:off x="0" y="0"/>
          <a:ext cx="0" cy="0"/>
          <a:chOff x="0" y="0"/>
          <a:chExt cx="0" cy="0"/>
        </a:xfrm>
      </p:grpSpPr>
      <p:sp>
        <p:nvSpPr>
          <p:cNvPr id="5" name="Rectangle 4"/>
          <p:cNvSpPr/>
          <p:nvPr userDrawn="1"/>
        </p:nvSpPr>
        <p:spPr>
          <a:xfrm>
            <a:off x="0" y="2166816"/>
            <a:ext cx="9144000" cy="2524369"/>
          </a:xfrm>
          <a:prstGeom prst="rect">
            <a:avLst/>
          </a:prstGeom>
          <a:solidFill>
            <a:srgbClr val="33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Clr>
                <a:srgbClr val="526B6B"/>
              </a:buClr>
            </a:pPr>
            <a:endParaRPr lang="en-US" dirty="0"/>
          </a:p>
        </p:txBody>
      </p:sp>
      <p:sp>
        <p:nvSpPr>
          <p:cNvPr id="2" name="Title 1"/>
          <p:cNvSpPr>
            <a:spLocks noGrp="1"/>
          </p:cNvSpPr>
          <p:nvPr>
            <p:ph type="title"/>
          </p:nvPr>
        </p:nvSpPr>
        <p:spPr>
          <a:xfrm>
            <a:off x="457200" y="2362200"/>
            <a:ext cx="8229600" cy="1257306"/>
          </a:xfrm>
        </p:spPr>
        <p:txBody>
          <a:bodyPr/>
          <a:lstStyle>
            <a:lvl1pPr algn="ctr">
              <a:defRPr>
                <a:solidFill>
                  <a:schemeClr val="tx1"/>
                </a:solidFill>
              </a:defRPr>
            </a:lvl1pPr>
          </a:lstStyle>
          <a:p>
            <a:r>
              <a:rPr lang="en-US" dirty="0" smtClean="0"/>
              <a:t>Click to edit Master title style</a:t>
            </a:r>
            <a:endParaRPr lang="en-US" dirty="0"/>
          </a:p>
        </p:txBody>
      </p:sp>
      <p:sp>
        <p:nvSpPr>
          <p:cNvPr id="8" name="Subtitle 1"/>
          <p:cNvSpPr>
            <a:spLocks noGrp="1"/>
          </p:cNvSpPr>
          <p:nvPr>
            <p:ph sz="quarter" idx="15"/>
          </p:nvPr>
        </p:nvSpPr>
        <p:spPr>
          <a:xfrm>
            <a:off x="703196" y="3771906"/>
            <a:ext cx="7737608" cy="672804"/>
          </a:xfrm>
        </p:spPr>
        <p:txBody>
          <a:bodyPr/>
          <a:lstStyle>
            <a:lvl1pPr algn="l">
              <a:buClr>
                <a:srgbClr val="3333CC"/>
              </a:buClr>
              <a:defRPr/>
            </a:lvl1pPr>
            <a:lvl2pPr algn="l">
              <a:buClr>
                <a:srgbClr val="3333CC"/>
              </a:buClr>
              <a:defRPr/>
            </a:lvl2pPr>
            <a:lvl3pPr algn="l">
              <a:buClr>
                <a:srgbClr val="3333CC"/>
              </a:buClr>
              <a:defRPr/>
            </a:lvl3pPr>
            <a:lvl4pPr algn="l">
              <a:buClr>
                <a:srgbClr val="3333CC"/>
              </a:buClr>
              <a:defRPr/>
            </a:lvl4pPr>
            <a:lvl5pPr algn="l">
              <a:buClr>
                <a:srgbClr val="3333CC"/>
              </a:buClr>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086687884"/>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Rectangle 5"/>
          <p:cNvSpPr/>
          <p:nvPr/>
        </p:nvSpPr>
        <p:spPr>
          <a:xfrm>
            <a:off x="0" y="0"/>
            <a:ext cx="9144000" cy="1295400"/>
          </a:xfrm>
          <a:prstGeom prst="rect">
            <a:avLst/>
          </a:prstGeom>
          <a:solidFill>
            <a:srgbClr val="33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45720" y="19050"/>
            <a:ext cx="9052560" cy="1257300"/>
          </a:xfrm>
        </p:spPr>
        <p:txBody>
          <a:bodyPr/>
          <a:lstStyle/>
          <a:p>
            <a:r>
              <a:rPr lang="en-US" smtClean="0"/>
              <a:t>Click to edit Master title style</a:t>
            </a:r>
            <a:endParaRPr lang="en-US"/>
          </a:p>
        </p:txBody>
      </p:sp>
      <p:sp>
        <p:nvSpPr>
          <p:cNvPr id="8" name="Content Placeholder 7"/>
          <p:cNvSpPr>
            <a:spLocks noGrp="1"/>
          </p:cNvSpPr>
          <p:nvPr>
            <p:ph sz="quarter" idx="10"/>
          </p:nvPr>
        </p:nvSpPr>
        <p:spPr>
          <a:xfrm>
            <a:off x="247305" y="1407393"/>
            <a:ext cx="4019896" cy="308840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9" name="Content Placeholder 7"/>
          <p:cNvSpPr>
            <a:spLocks noGrp="1"/>
          </p:cNvSpPr>
          <p:nvPr>
            <p:ph sz="quarter" idx="11"/>
          </p:nvPr>
        </p:nvSpPr>
        <p:spPr>
          <a:xfrm>
            <a:off x="4666904" y="1417784"/>
            <a:ext cx="4019896" cy="308840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6"/>
          <p:cNvSpPr/>
          <p:nvPr userDrawn="1"/>
        </p:nvSpPr>
        <p:spPr>
          <a:xfrm>
            <a:off x="0" y="6338047"/>
            <a:ext cx="9144000" cy="533400"/>
          </a:xfrm>
          <a:prstGeom prst="rect">
            <a:avLst/>
          </a:prstGeom>
          <a:solidFill>
            <a:srgbClr val="33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Content Placeholder 3"/>
          <p:cNvSpPr>
            <a:spLocks noGrp="1"/>
          </p:cNvSpPr>
          <p:nvPr>
            <p:ph sz="quarter" idx="12"/>
          </p:nvPr>
        </p:nvSpPr>
        <p:spPr>
          <a:xfrm>
            <a:off x="228600" y="4724400"/>
            <a:ext cx="8458200" cy="1143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282655436"/>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Figure+Caption">
    <p:spTree>
      <p:nvGrpSpPr>
        <p:cNvPr id="1" name=""/>
        <p:cNvGrpSpPr/>
        <p:nvPr/>
      </p:nvGrpSpPr>
      <p:grpSpPr>
        <a:xfrm>
          <a:off x="0" y="0"/>
          <a:ext cx="0" cy="0"/>
          <a:chOff x="0" y="0"/>
          <a:chExt cx="0" cy="0"/>
        </a:xfrm>
      </p:grpSpPr>
      <p:sp>
        <p:nvSpPr>
          <p:cNvPr id="12" name="Rectangle 11"/>
          <p:cNvSpPr/>
          <p:nvPr userDrawn="1"/>
        </p:nvSpPr>
        <p:spPr>
          <a:xfrm>
            <a:off x="0" y="0"/>
            <a:ext cx="9144000" cy="1295400"/>
          </a:xfrm>
          <a:prstGeom prst="rect">
            <a:avLst/>
          </a:prstGeom>
          <a:solidFill>
            <a:srgbClr val="33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45720" y="25400"/>
            <a:ext cx="9052560" cy="1257300"/>
          </a:xfrm>
        </p:spPr>
        <p:txBody>
          <a:bodyPr>
            <a:normAutofit/>
          </a:bodyPr>
          <a:lstStyle>
            <a:lvl1pPr>
              <a:defRPr sz="3600">
                <a:solidFill>
                  <a:schemeClr val="bg1"/>
                </a:solidFill>
                <a:latin typeface="Arial" pitchFamily="34" charset="0"/>
                <a:cs typeface="Arial"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243114" y="1415142"/>
            <a:ext cx="8610600" cy="1365080"/>
          </a:xfrm>
        </p:spPr>
        <p:txBody>
          <a:bodyPr/>
          <a:lstStyle>
            <a:lvl1pPr marL="457200" indent="-457200">
              <a:buClr>
                <a:srgbClr val="3333CC"/>
              </a:buClr>
              <a:buFont typeface="Arial" pitchFamily="34" charset="0"/>
              <a:buChar char="•"/>
              <a:defRPr sz="2600">
                <a:latin typeface="Arial" pitchFamily="34" charset="0"/>
                <a:cs typeface="Arial" pitchFamily="34" charset="0"/>
              </a:defRPr>
            </a:lvl1pPr>
            <a:lvl2pPr>
              <a:buClr>
                <a:srgbClr val="3333CC"/>
              </a:buClr>
              <a:defRPr sz="2400">
                <a:latin typeface="Arial" pitchFamily="34" charset="0"/>
                <a:cs typeface="Arial" pitchFamily="34" charset="0"/>
              </a:defRPr>
            </a:lvl2pPr>
            <a:lvl3pPr marL="1143000" indent="-228600">
              <a:buClr>
                <a:srgbClr val="3333CC"/>
              </a:buClr>
              <a:buFont typeface="Wingdings" pitchFamily="2" charset="2"/>
              <a:buChar char="§"/>
              <a:defRPr sz="2200">
                <a:latin typeface="Arial" pitchFamily="34" charset="0"/>
                <a:cs typeface="Arial" pitchFamily="34" charset="0"/>
              </a:defRPr>
            </a:lvl3pPr>
            <a:lvl4pPr marL="1371600" indent="0">
              <a:buClr>
                <a:srgbClr val="3333CC"/>
              </a:buClr>
              <a:buFontTx/>
              <a:buNone/>
              <a:defRPr>
                <a:latin typeface="Arial" pitchFamily="34" charset="0"/>
                <a:cs typeface="Arial" pitchFamily="34" charset="0"/>
              </a:defRPr>
            </a:lvl4pPr>
            <a:lvl5pPr marL="1828800" indent="0">
              <a:buClr>
                <a:srgbClr val="3333CC"/>
              </a:buClr>
              <a:buFontTx/>
              <a:buNone/>
              <a:defRPr sz="1800">
                <a:latin typeface="Arial" pitchFamily="34" charset="0"/>
                <a:cs typeface="Arial"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Picture Placeholder 5"/>
          <p:cNvSpPr>
            <a:spLocks noGrp="1"/>
          </p:cNvSpPr>
          <p:nvPr>
            <p:ph type="pic" sz="quarter" idx="11"/>
          </p:nvPr>
        </p:nvSpPr>
        <p:spPr>
          <a:xfrm>
            <a:off x="990600" y="3200400"/>
            <a:ext cx="1990680" cy="1219200"/>
          </a:xfrm>
        </p:spPr>
        <p:txBody>
          <a:bodyPr/>
          <a:lstStyle/>
          <a:p>
            <a:endParaRPr lang="en-US" dirty="0"/>
          </a:p>
        </p:txBody>
      </p:sp>
      <p:sp>
        <p:nvSpPr>
          <p:cNvPr id="16" name="Table Placeholder 15"/>
          <p:cNvSpPr>
            <a:spLocks noGrp="1"/>
          </p:cNvSpPr>
          <p:nvPr>
            <p:ph type="tbl" sz="quarter" idx="12"/>
          </p:nvPr>
        </p:nvSpPr>
        <p:spPr>
          <a:xfrm>
            <a:off x="6172200" y="3200400"/>
            <a:ext cx="2362200" cy="1219200"/>
          </a:xfrm>
        </p:spPr>
        <p:txBody>
          <a:bodyPr/>
          <a:lstStyle/>
          <a:p>
            <a:endParaRPr lang="en-US" dirty="0"/>
          </a:p>
        </p:txBody>
      </p:sp>
      <p:sp>
        <p:nvSpPr>
          <p:cNvPr id="11" name="Text Placeholder 4"/>
          <p:cNvSpPr>
            <a:spLocks noGrp="1"/>
          </p:cNvSpPr>
          <p:nvPr>
            <p:ph type="body" sz="quarter" idx="10"/>
          </p:nvPr>
        </p:nvSpPr>
        <p:spPr>
          <a:xfrm>
            <a:off x="241662" y="4753428"/>
            <a:ext cx="8673738" cy="1306734"/>
          </a:xfrm>
        </p:spPr>
        <p:txBody>
          <a:bodyPr/>
          <a:lstStyle>
            <a:lvl1pPr>
              <a:buClr>
                <a:srgbClr val="3333CC"/>
              </a:buClr>
              <a:defRPr/>
            </a:lvl1pPr>
            <a:lvl2pPr>
              <a:buClr>
                <a:srgbClr val="3333CC"/>
              </a:buClr>
              <a:defRPr/>
            </a:lvl2pPr>
            <a:lvl3pPr>
              <a:buClr>
                <a:srgbClr val="3333CC"/>
              </a:buClr>
              <a:defRPr/>
            </a:lvl3pPr>
            <a:lvl4pPr>
              <a:buClr>
                <a:srgbClr val="3333CC"/>
              </a:buClr>
              <a:defRPr/>
            </a:lvl4pPr>
            <a:lvl5pPr>
              <a:buClr>
                <a:srgbClr val="3333CC"/>
              </a:buClr>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Rectangle 9"/>
          <p:cNvSpPr/>
          <p:nvPr userDrawn="1"/>
        </p:nvSpPr>
        <p:spPr>
          <a:xfrm>
            <a:off x="0" y="6338047"/>
            <a:ext cx="9144000" cy="533400"/>
          </a:xfrm>
          <a:prstGeom prst="rect">
            <a:avLst/>
          </a:prstGeom>
          <a:solidFill>
            <a:srgbClr val="33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Picture Placeholder 4"/>
          <p:cNvSpPr>
            <a:spLocks noGrp="1"/>
          </p:cNvSpPr>
          <p:nvPr>
            <p:ph type="pic" sz="quarter" idx="13"/>
          </p:nvPr>
        </p:nvSpPr>
        <p:spPr>
          <a:xfrm>
            <a:off x="3505200" y="3200400"/>
            <a:ext cx="2057400" cy="1219200"/>
          </a:xfrm>
        </p:spPr>
        <p:txBody>
          <a:bodyPr/>
          <a:lstStyle/>
          <a:p>
            <a:endParaRPr lang="en-US" dirty="0"/>
          </a:p>
        </p:txBody>
      </p:sp>
      <p:sp>
        <p:nvSpPr>
          <p:cNvPr id="7" name="Content Placeholder 6"/>
          <p:cNvSpPr>
            <a:spLocks noGrp="1"/>
          </p:cNvSpPr>
          <p:nvPr>
            <p:ph sz="quarter" idx="14"/>
          </p:nvPr>
        </p:nvSpPr>
        <p:spPr>
          <a:xfrm>
            <a:off x="228600" y="6096000"/>
            <a:ext cx="8686800" cy="152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9" name="Picture Placeholder 8"/>
          <p:cNvSpPr>
            <a:spLocks noGrp="1"/>
          </p:cNvSpPr>
          <p:nvPr>
            <p:ph type="pic" sz="quarter" idx="15"/>
          </p:nvPr>
        </p:nvSpPr>
        <p:spPr>
          <a:xfrm>
            <a:off x="5715000" y="3352800"/>
            <a:ext cx="228600" cy="762000"/>
          </a:xfrm>
        </p:spPr>
        <p:txBody>
          <a:bodyPr/>
          <a:lstStyle/>
          <a:p>
            <a:endParaRPr lang="en-US"/>
          </a:p>
        </p:txBody>
      </p:sp>
    </p:spTree>
    <p:extLst>
      <p:ext uri="{BB962C8B-B14F-4D97-AF65-F5344CB8AC3E}">
        <p14:creationId xmlns:p14="http://schemas.microsoft.com/office/powerpoint/2010/main" val="37374066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 y="76200"/>
            <a:ext cx="9052560" cy="1143000"/>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00287653"/>
      </p:ext>
    </p:extLst>
  </p:cSld>
  <p:clrMap bg1="lt1" tx1="dk1" bg2="lt2" tx2="dk2" accent1="accent1" accent2="accent2" accent3="accent3" accent4="accent4" accent5="accent5" accent6="accent6" hlink="hlink" folHlink="folHlink"/>
  <p:sldLayoutIdLst>
    <p:sldLayoutId id="2147483703" r:id="rId1"/>
    <p:sldLayoutId id="2147483696" r:id="rId2"/>
    <p:sldLayoutId id="2147483697" r:id="rId3"/>
  </p:sldLayoutIdLst>
  <p:transition spd="med">
    <p:fade/>
  </p:transition>
  <p:timing>
    <p:tnLst>
      <p:par>
        <p:cTn id="1" dur="indefinite" restart="never" nodeType="tmRoot"/>
      </p:par>
    </p:tnLst>
  </p:timing>
  <p:txStyles>
    <p:titleStyle>
      <a:lvl1pPr algn="ctr" defTabSz="914400" rtl="0" eaLnBrk="1" latinLnBrk="0" hangingPunct="1">
        <a:spcBef>
          <a:spcPct val="0"/>
        </a:spcBef>
        <a:buNone/>
        <a:defRPr sz="3600" kern="1200">
          <a:solidFill>
            <a:schemeClr val="bg1"/>
          </a:solidFill>
          <a:latin typeface="Arial" pitchFamily="34" charset="0"/>
          <a:ea typeface="+mj-ea"/>
          <a:cs typeface="Arial" pitchFamily="34" charset="0"/>
        </a:defRPr>
      </a:lvl1pPr>
    </p:titleStyle>
    <p:bodyStyle>
      <a:lvl1pPr marL="461963" indent="-461963" algn="l" defTabSz="914400" rtl="0" eaLnBrk="1" latinLnBrk="0" hangingPunct="1">
        <a:spcBef>
          <a:spcPct val="20000"/>
        </a:spcBef>
        <a:buClr>
          <a:srgbClr val="3333CC"/>
        </a:buClr>
        <a:buFont typeface="Arial" pitchFamily="34" charset="0"/>
        <a:buChar char="•"/>
        <a:defRPr sz="2600" kern="1200">
          <a:solidFill>
            <a:schemeClr val="tx1"/>
          </a:solidFill>
          <a:latin typeface="Arial" pitchFamily="34" charset="0"/>
          <a:ea typeface="+mn-ea"/>
          <a:cs typeface="Arial" pitchFamily="34" charset="0"/>
        </a:defRPr>
      </a:lvl1pPr>
      <a:lvl2pPr marL="914400" indent="-457200" algn="l" defTabSz="914400" rtl="0" eaLnBrk="1" latinLnBrk="0" hangingPunct="1">
        <a:spcBef>
          <a:spcPct val="20000"/>
        </a:spcBef>
        <a:buClr>
          <a:srgbClr val="3333CC"/>
        </a:buClr>
        <a:buFont typeface="Arial" pitchFamily="34" charset="0"/>
        <a:buChar char="–"/>
        <a:defRPr sz="2400" kern="1200">
          <a:solidFill>
            <a:schemeClr val="tx1"/>
          </a:solidFill>
          <a:latin typeface="Arial" pitchFamily="34" charset="0"/>
          <a:ea typeface="+mn-ea"/>
          <a:cs typeface="Arial" pitchFamily="34" charset="0"/>
        </a:defRPr>
      </a:lvl2pPr>
      <a:lvl3pPr marL="1371600" indent="-457200" algn="l" defTabSz="914400" rtl="0" eaLnBrk="1" latinLnBrk="0" hangingPunct="1">
        <a:spcBef>
          <a:spcPct val="20000"/>
        </a:spcBef>
        <a:buClr>
          <a:srgbClr val="3333CC"/>
        </a:buClr>
        <a:buFont typeface="Wingdings" pitchFamily="2" charset="2"/>
        <a:buChar char="§"/>
        <a:defRPr sz="2200" kern="1200">
          <a:solidFill>
            <a:schemeClr val="tx1"/>
          </a:solidFill>
          <a:latin typeface="Arial" pitchFamily="34" charset="0"/>
          <a:ea typeface="+mn-ea"/>
          <a:cs typeface="Arial" pitchFamily="34" charset="0"/>
        </a:defRPr>
      </a:lvl3pPr>
      <a:lvl4pPr marL="1820863" indent="-449263" algn="l" defTabSz="914400" rtl="0" eaLnBrk="1" latinLnBrk="0" hangingPunct="1">
        <a:spcBef>
          <a:spcPct val="20000"/>
        </a:spcBef>
        <a:buClr>
          <a:srgbClr val="3333CC"/>
        </a:buClr>
        <a:buFont typeface="Courier New" pitchFamily="49" charset="0"/>
        <a:buChar char="o"/>
        <a:defRPr sz="2000" kern="1200">
          <a:solidFill>
            <a:schemeClr val="tx1"/>
          </a:solidFill>
          <a:latin typeface="Arial" pitchFamily="34" charset="0"/>
          <a:ea typeface="+mn-ea"/>
          <a:cs typeface="Arial" pitchFamily="34" charset="0"/>
        </a:defRPr>
      </a:lvl4pPr>
      <a:lvl5pPr marL="2286000" indent="-457200" algn="l" defTabSz="914400" rtl="0" eaLnBrk="1" latinLnBrk="0" hangingPunct="1">
        <a:spcBef>
          <a:spcPct val="20000"/>
        </a:spcBef>
        <a:buClr>
          <a:srgbClr val="3333CC"/>
        </a:buClr>
        <a:buFont typeface="Arial" pitchFamily="34" charset="0"/>
        <a:buChar char="»"/>
        <a:defRPr sz="18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438395"/>
            <a:ext cx="8229600" cy="1143005"/>
          </a:xfrm>
        </p:spPr>
        <p:txBody>
          <a:bodyPr>
            <a:normAutofit/>
          </a:bodyPr>
          <a:lstStyle/>
          <a:p>
            <a:r>
              <a:rPr lang="en-US" b="1" dirty="0" smtClean="0">
                <a:solidFill>
                  <a:schemeClr val="bg1"/>
                </a:solidFill>
                <a:latin typeface="Arial" pitchFamily="34" charset="0"/>
                <a:cs typeface="Arial" pitchFamily="34" charset="0"/>
              </a:rPr>
              <a:t>Section </a:t>
            </a:r>
            <a:r>
              <a:rPr lang="en-US" b="1" dirty="0" smtClean="0">
                <a:solidFill>
                  <a:schemeClr val="bg1"/>
                </a:solidFill>
              </a:rPr>
              <a:t>12</a:t>
            </a:r>
            <a:r>
              <a:rPr lang="en-US" b="1" dirty="0" smtClean="0">
                <a:solidFill>
                  <a:schemeClr val="bg1"/>
                </a:solidFill>
                <a:latin typeface="Arial" pitchFamily="34" charset="0"/>
                <a:cs typeface="Arial" pitchFamily="34" charset="0"/>
              </a:rPr>
              <a:t>.3 </a:t>
            </a:r>
            <a:endParaRPr lang="en-US" b="1" dirty="0">
              <a:solidFill>
                <a:schemeClr val="bg1"/>
              </a:solidFill>
              <a:latin typeface="Arial" pitchFamily="34" charset="0"/>
              <a:cs typeface="Arial" pitchFamily="34" charset="0"/>
            </a:endParaRPr>
          </a:p>
        </p:txBody>
      </p:sp>
      <p:sp>
        <p:nvSpPr>
          <p:cNvPr id="3" name="Text Placeholder 2"/>
          <p:cNvSpPr>
            <a:spLocks noGrp="1"/>
          </p:cNvSpPr>
          <p:nvPr>
            <p:ph sz="quarter" idx="15"/>
          </p:nvPr>
        </p:nvSpPr>
        <p:spPr>
          <a:xfrm>
            <a:off x="703196" y="3657600"/>
            <a:ext cx="7737608" cy="611640"/>
          </a:xfrm>
          <a:noFill/>
        </p:spPr>
        <p:txBody>
          <a:bodyPr anchor="ctr">
            <a:normAutofit/>
          </a:bodyPr>
          <a:lstStyle/>
          <a:p>
            <a:pPr algn="ctr">
              <a:spcBef>
                <a:spcPts val="0"/>
              </a:spcBef>
              <a:buClr>
                <a:srgbClr val="008080"/>
              </a:buClr>
              <a:buSzPct val="25000"/>
              <a:buNone/>
            </a:pPr>
            <a:r>
              <a:rPr lang="en-US" altLang="en-US" sz="3400" dirty="0">
                <a:solidFill>
                  <a:schemeClr val="bg1"/>
                </a:solidFill>
                <a:latin typeface="Arial" pitchFamily="34" charset="0"/>
                <a:ea typeface="Arial Black"/>
                <a:cs typeface="Arial" pitchFamily="34" charset="0"/>
              </a:rPr>
              <a:t>Chapter </a:t>
            </a:r>
            <a:r>
              <a:rPr lang="en-US" altLang="en-US" sz="3400" dirty="0" smtClean="0">
                <a:solidFill>
                  <a:schemeClr val="bg1"/>
                </a:solidFill>
                <a:ea typeface="Arial Black"/>
              </a:rPr>
              <a:t>12</a:t>
            </a:r>
            <a:endParaRPr lang="en-US" sz="3400" dirty="0" smtClean="0">
              <a:solidFill>
                <a:schemeClr val="bg1"/>
              </a:solidFill>
              <a:latin typeface="Arial" pitchFamily="34" charset="0"/>
              <a:cs typeface="Arial" pitchFamily="34" charset="0"/>
            </a:endParaRPr>
          </a:p>
        </p:txBody>
      </p:sp>
    </p:spTree>
    <p:extLst>
      <p:ext uri="{BB962C8B-B14F-4D97-AF65-F5344CB8AC3E}">
        <p14:creationId xmlns:p14="http://schemas.microsoft.com/office/powerpoint/2010/main" val="190517977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a:t>AR(2) Model for CPIPctDiff</a:t>
            </a:r>
          </a:p>
        </p:txBody>
      </p:sp>
      <p:pic>
        <p:nvPicPr>
          <p:cNvPr id="8" name="Picture 2" descr="A set of command lines and a table. The command lines read:&#10;Prompt, Arima (C P I P c t Diff t s comma order equals c (2 comma 0 comma 0) comma include dot constant equals TRUE) &#10;Series: C P 1 P c t Diff t s &#10;ARIMA (2, 0, 0) with non-zero mean. &#10;The data presented in the table is as follows.&#10;Coefficients: &#10;Row 1. a r 1 0.5436, a r 2 negative 0.160, mean 0.1457 &#10;Row 2, s e. a r 1 0.1003, a r 2 0.101, mean 0.0442 &#10;sigma caret 2 estimated as 0.07395: log likelihood equals negative 9.83&#10;A I C equals 27.67 A I C c equals 28.11 B I C equals 37.92 &#10;The equation 0.1457 (1 minus 0.5436 minus (negative 0.160)) points to: Fitted model: Y caret subscript t equals 0.090 plus 0.5436 times Y subscript t minus subscript 1 minus 0.160 times  Y subscript t minus subscript 2."/>
          <p:cNvPicPr>
            <a:picLocks noGrp="1" noChangeAspect="1" noChangeArrowheads="1"/>
          </p:cNvPicPr>
          <p:nvPr>
            <p:ph type="pic" sz="quarter" idx="11"/>
          </p:nvPr>
        </p:nvPicPr>
        <p:blipFill>
          <a:blip r:embed="rId2">
            <a:extLst>
              <a:ext uri="{28A0092B-C50C-407E-A947-70E740481C1C}">
                <a14:useLocalDpi xmlns:a14="http://schemas.microsoft.com/office/drawing/2010/main" val="0"/>
              </a:ext>
            </a:extLst>
          </a:blip>
          <a:stretch>
            <a:fillRect/>
          </a:stretch>
        </p:blipFill>
        <p:spPr bwMode="auto">
          <a:xfrm>
            <a:off x="500022" y="1417126"/>
            <a:ext cx="8143957" cy="40276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Content Placeholder 10"/>
          <p:cNvSpPr>
            <a:spLocks noGrp="1"/>
          </p:cNvSpPr>
          <p:nvPr>
            <p:ph idx="1"/>
          </p:nvPr>
        </p:nvSpPr>
        <p:spPr>
          <a:xfrm>
            <a:off x="243114" y="5758542"/>
            <a:ext cx="8610600" cy="489858"/>
          </a:xfrm>
        </p:spPr>
        <p:txBody>
          <a:bodyPr>
            <a:normAutofit/>
          </a:bodyPr>
          <a:lstStyle/>
          <a:p>
            <a:pPr marL="0" indent="0">
              <a:buNone/>
            </a:pPr>
            <a:r>
              <a:rPr lang="en-US" i="1" dirty="0"/>
              <a:t>How do we know when to stop</a:t>
            </a:r>
            <a:r>
              <a:rPr lang="en-US" i="1" dirty="0" smtClean="0"/>
              <a:t>?</a:t>
            </a:r>
            <a:endParaRPr lang="en-US" i="1" dirty="0"/>
          </a:p>
        </p:txBody>
      </p:sp>
    </p:spTree>
    <p:extLst>
      <p:ext uri="{BB962C8B-B14F-4D97-AF65-F5344CB8AC3E}">
        <p14:creationId xmlns:p14="http://schemas.microsoft.com/office/powerpoint/2010/main" val="101054632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a:t>AR(2) Model w for CPIPctDiff</a:t>
            </a:r>
          </a:p>
        </p:txBody>
      </p:sp>
      <p:pic>
        <p:nvPicPr>
          <p:cNvPr id="7" name="Picture 2" descr="A command line, table, and equations. The command line reads:&#10;Prompt, Arima (C P I P c t Diff t s comma order equals c (2 comma 0 comma 0) comma include dot constant equals TRUE) &#10;The data presented in the table is as follows. Coefficients: &#10;Row 1. a r 1 0.5436, a r 2 negative 0.160, mean 0.1457. &#10;Row 2, s e. a r 1 0.1003, a r 2 0.101, mean 0.0442. &#10;sigma caret 2 estimated as 0.07395: log likelihood equals negative 9.83 &#10;A I C equals 27.67 A I C c equals 28.11 B I C equals 37.92 &#10;Rough test: See if absolute value of phi caret I over S E greater than 2.&#10;a r 1: absolute value of 0.5436 over 0.1003 equals 5.4, a r 2: absolute value of negative 0.160 over 0.101 equals 1.58."/>
          <p:cNvPicPr>
            <a:picLocks noGrp="1" noChangeAspect="1" noChangeArrowheads="1"/>
          </p:cNvPicPr>
          <p:nvPr>
            <p:ph type="pic" sz="quarter" idx="11"/>
          </p:nvPr>
        </p:nvPicPr>
        <p:blipFill>
          <a:blip r:embed="rId2">
            <a:extLst>
              <a:ext uri="{28A0092B-C50C-407E-A947-70E740481C1C}">
                <a14:useLocalDpi xmlns:a14="http://schemas.microsoft.com/office/drawing/2010/main" val="0"/>
              </a:ext>
            </a:extLst>
          </a:blip>
          <a:stretch>
            <a:fillRect/>
          </a:stretch>
        </p:blipFill>
        <p:spPr bwMode="auto">
          <a:xfrm>
            <a:off x="535507" y="1447800"/>
            <a:ext cx="8072986" cy="41813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Content Placeholder 10"/>
          <p:cNvSpPr>
            <a:spLocks noGrp="1"/>
          </p:cNvSpPr>
          <p:nvPr>
            <p:ph idx="1"/>
          </p:nvPr>
        </p:nvSpPr>
        <p:spPr>
          <a:xfrm>
            <a:off x="243114" y="5758542"/>
            <a:ext cx="8610600" cy="489858"/>
          </a:xfrm>
        </p:spPr>
        <p:txBody>
          <a:bodyPr>
            <a:normAutofit/>
          </a:bodyPr>
          <a:lstStyle/>
          <a:p>
            <a:pPr marL="0" indent="0">
              <a:buNone/>
            </a:pPr>
            <a:r>
              <a:rPr lang="en-US" dirty="0"/>
              <a:t>First AR term is important, but second probably isn’t.</a:t>
            </a:r>
          </a:p>
        </p:txBody>
      </p:sp>
    </p:spTree>
    <p:extLst>
      <p:ext uri="{BB962C8B-B14F-4D97-AF65-F5344CB8AC3E}">
        <p14:creationId xmlns:p14="http://schemas.microsoft.com/office/powerpoint/2010/main" val="28127033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a:t>More Formal Test For Coefficients</a:t>
            </a:r>
          </a:p>
        </p:txBody>
      </p:sp>
      <p:sp>
        <p:nvSpPr>
          <p:cNvPr id="11" name="Content Placeholder 10"/>
          <p:cNvSpPr>
            <a:spLocks noGrp="1"/>
          </p:cNvSpPr>
          <p:nvPr>
            <p:ph idx="1"/>
          </p:nvPr>
        </p:nvSpPr>
        <p:spPr>
          <a:xfrm>
            <a:off x="243114" y="1491342"/>
            <a:ext cx="8610600" cy="489858"/>
          </a:xfrm>
        </p:spPr>
        <p:txBody>
          <a:bodyPr>
            <a:normAutofit/>
          </a:bodyPr>
          <a:lstStyle/>
          <a:p>
            <a:pPr marL="0" indent="0">
              <a:buNone/>
            </a:pPr>
            <a:r>
              <a:rPr lang="en-US" dirty="0"/>
              <a:t>Use the </a:t>
            </a:r>
            <a:r>
              <a:rPr lang="en-US" b="1" dirty="0"/>
              <a:t>coeftest( )</a:t>
            </a:r>
            <a:r>
              <a:rPr lang="en-US" dirty="0"/>
              <a:t> function in the </a:t>
            </a:r>
            <a:r>
              <a:rPr lang="en-US" b="1" dirty="0"/>
              <a:t>lmtest</a:t>
            </a:r>
            <a:r>
              <a:rPr lang="en-US" dirty="0"/>
              <a:t> package</a:t>
            </a:r>
          </a:p>
        </p:txBody>
      </p:sp>
      <p:pic>
        <p:nvPicPr>
          <p:cNvPr id="8" name="Picture 2" descr="A set of command lines and a table.&#10;The command lines read&#10;Prompt, require (l m test)&#10;Prompt, C P I A R 2 equals Arima (C P I P c t Diff t s comma order equals c (2 comma 0 comma 0) comma include dot constant equals TRUE) &#10;Prompt, coeftest (C P I A R 2) &#10;z test of coefficients: &#10;The data presented in the table is as follows. Estimate S t d, Error, z value, P r greater than absolute value of z.&#10;Row 1, a r 1. 0.543600, 0.100279, 5.4209, 5.931 e negative 0 8, asterisk asterisk asterisk. &#10;Row 2, a r 2. negative 0.159957, 0.100957, negative 1.5844, 0.1131008.&#10;Row 3, Intercept. 0.145709, 0.044157, 3.2998, negative 0.0009675, asterisk asterisk asterisk."/>
          <p:cNvPicPr>
            <a:picLocks noGrp="1" noChangeAspect="1" noChangeArrowheads="1"/>
          </p:cNvPicPr>
          <p:nvPr>
            <p:ph type="pic" sz="quarter" idx="11"/>
          </p:nvPr>
        </p:nvPicPr>
        <p:blipFill>
          <a:blip r:embed="rId2">
            <a:extLst>
              <a:ext uri="{28A0092B-C50C-407E-A947-70E740481C1C}">
                <a14:useLocalDpi xmlns:a14="http://schemas.microsoft.com/office/drawing/2010/main" val="0"/>
              </a:ext>
            </a:extLst>
          </a:blip>
          <a:stretch>
            <a:fillRect/>
          </a:stretch>
        </p:blipFill>
        <p:spPr bwMode="auto">
          <a:xfrm>
            <a:off x="148122" y="2793390"/>
            <a:ext cx="8847757" cy="29340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1919673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a:t>Moving Average Model</a:t>
            </a:r>
          </a:p>
        </p:txBody>
      </p:sp>
      <p:sp>
        <p:nvSpPr>
          <p:cNvPr id="11" name="Content Placeholder 10"/>
          <p:cNvSpPr>
            <a:spLocks noGrp="1"/>
          </p:cNvSpPr>
          <p:nvPr>
            <p:ph idx="1"/>
          </p:nvPr>
        </p:nvSpPr>
        <p:spPr>
          <a:xfrm>
            <a:off x="243114" y="1567542"/>
            <a:ext cx="8610600" cy="870858"/>
          </a:xfrm>
        </p:spPr>
        <p:txBody>
          <a:bodyPr/>
          <a:lstStyle/>
          <a:p>
            <a:pPr marL="0" indent="0">
              <a:buNone/>
            </a:pPr>
            <a:r>
              <a:rPr lang="en-US" sz="2400" dirty="0"/>
              <a:t>Series values might also be related to the residuals (errors) at previous times</a:t>
            </a:r>
            <a:r>
              <a:rPr lang="en-US" sz="2400" dirty="0" smtClean="0"/>
              <a:t>.</a:t>
            </a:r>
            <a:endParaRPr lang="en-US" sz="2400" dirty="0"/>
          </a:p>
        </p:txBody>
      </p:sp>
      <p:pic>
        <p:nvPicPr>
          <p:cNvPr id="8" name="Picture 2" descr="An equation titled, qth-Order Moving Average Model, MA, within brackets q, is shown. The equation reads, &#10;Uppercase Y subscript t equals, Greek alphabet lowercase delta plus, Greek alphabet epsilon subscript t, minus, Greek alphabet lowercase theta subscript 1, product, epsilon subscript, minus theta subscript 2, product epsilon subscript, t minus 2, minus, and so on upto, minus, theta subscript q, product, epsilon subscript, t minus q."/>
          <p:cNvPicPr>
            <a:picLocks noGrp="1" noChangeAspect="1" noChangeArrowheads="1"/>
          </p:cNvPicPr>
          <p:nvPr>
            <p:ph type="pic" sz="quarter" idx="11"/>
          </p:nvPr>
        </p:nvPicPr>
        <p:blipFill>
          <a:blip r:embed="rId2">
            <a:extLst>
              <a:ext uri="{28A0092B-C50C-407E-A947-70E740481C1C}">
                <a14:useLocalDpi xmlns:a14="http://schemas.microsoft.com/office/drawing/2010/main" val="0"/>
              </a:ext>
            </a:extLst>
          </a:blip>
          <a:stretch>
            <a:fillRect/>
          </a:stretch>
        </p:blipFill>
        <p:spPr bwMode="auto">
          <a:xfrm>
            <a:off x="411307" y="2724259"/>
            <a:ext cx="8321386" cy="14667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Content Placeholder 11"/>
          <p:cNvSpPr>
            <a:spLocks noGrp="1"/>
          </p:cNvSpPr>
          <p:nvPr>
            <p:ph type="body" sz="quarter" idx="10"/>
          </p:nvPr>
        </p:nvSpPr>
        <p:spPr>
          <a:xfrm>
            <a:off x="241662" y="4572000"/>
            <a:ext cx="8673738" cy="1524000"/>
          </a:xfrm>
        </p:spPr>
        <p:txBody>
          <a:bodyPr>
            <a:noAutofit/>
          </a:bodyPr>
          <a:lstStyle/>
          <a:p>
            <a:pPr marL="0" indent="0">
              <a:buNone/>
            </a:pPr>
            <a:r>
              <a:rPr lang="en-US" sz="2400" dirty="0"/>
              <a:t>CAUTION! This model is often written with negative signs in front of the coefficients (including the Stat2 text), but we use this version here to be consistent with the output from the </a:t>
            </a:r>
            <a:r>
              <a:rPr lang="en-US" sz="2400" dirty="0" err="1"/>
              <a:t>Arima</a:t>
            </a:r>
            <a:r>
              <a:rPr lang="en-US" sz="2400" dirty="0"/>
              <a:t>(  ) function in R</a:t>
            </a:r>
            <a:r>
              <a:rPr lang="en-US" sz="2400" dirty="0" smtClean="0"/>
              <a:t>.</a:t>
            </a:r>
            <a:endParaRPr lang="en-US" sz="2400" dirty="0"/>
          </a:p>
        </p:txBody>
      </p:sp>
    </p:spTree>
    <p:extLst>
      <p:ext uri="{BB962C8B-B14F-4D97-AF65-F5344CB8AC3E}">
        <p14:creationId xmlns:p14="http://schemas.microsoft.com/office/powerpoint/2010/main" val="423703452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a:t>MA(1) Model for CPIPctDiff</a:t>
            </a:r>
          </a:p>
        </p:txBody>
      </p:sp>
      <p:pic>
        <p:nvPicPr>
          <p:cNvPr id="9" name="Picture 2" descr="A set of command lines, tables, and equations.&#10;The command lines read:&#10;Prompt, (C P I M A 1 equals Arima (C P I P c t Diff t s comma order equals c (0 comma 0 comma 1) comma include dot constant equals TRUE)) &#10;Series: C P I P c t Diff t s ARIMA (0, 0, 1) with non-zero mean &#10;The data presented in the table is as follows.&#10;Coefficients: &#10;Row 1. m a 1 0.4187; mean 0.1454. The following text refers to the mean: Here the mean IS the constant term in the model because mean error is zero points to the first mean value. &#10;Row 2, s e. m a 1 0.0772; mean 0.0396 &#10;sigma caret 2 estimated as 0.07698: log likelihood equals negative 12.22&#10;A I C equals 30.44 A I C c equals 30.7 B I C equals 38.13 &#10;A command line reads:&#10;Prompt, coeftest (C P I M A 1) &#10;The data presented in a table is as follows. Estimate S t d, Error, z value, P r greater than absolute value of z.&#10;Row 1, m a 1. 0.418743, 0.077209, 5.4235, 5.844 e negative 0 8, asterisk asterisk asterisk. &#10;Row 2, intercept. 0.145358, 0.039632, 3.6677, 0.0002448, asterisk asterisk asterisk. &#10;Fitted model: y caret subscript t equals 0.1454 plus 0.4187 times epsilon caret subscript t minus subscript 1 (need to estimate previous error)"/>
          <p:cNvPicPr>
            <a:picLocks noGrp="1" noChangeAspect="1" noChangeArrowheads="1"/>
          </p:cNvPicPr>
          <p:nvPr>
            <p:ph type="pic" sz="quarter" idx="11"/>
          </p:nvPr>
        </p:nvPicPr>
        <p:blipFill>
          <a:blip r:embed="rId2">
            <a:extLst>
              <a:ext uri="{28A0092B-C50C-407E-A947-70E740481C1C}">
                <a14:useLocalDpi xmlns:a14="http://schemas.microsoft.com/office/drawing/2010/main" val="0"/>
              </a:ext>
            </a:extLst>
          </a:blip>
          <a:stretch>
            <a:fillRect/>
          </a:stretch>
        </p:blipFill>
        <p:spPr bwMode="auto">
          <a:xfrm>
            <a:off x="814957" y="1447800"/>
            <a:ext cx="7514086" cy="48012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6024311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a:t>ARMA(p,q) Models</a:t>
            </a:r>
          </a:p>
        </p:txBody>
      </p:sp>
      <p:sp>
        <p:nvSpPr>
          <p:cNvPr id="11" name="Content Placeholder 10"/>
          <p:cNvSpPr>
            <a:spLocks noGrp="1"/>
          </p:cNvSpPr>
          <p:nvPr>
            <p:ph idx="1"/>
          </p:nvPr>
        </p:nvSpPr>
        <p:spPr>
          <a:xfrm>
            <a:off x="243114" y="1491342"/>
            <a:ext cx="8610600" cy="870858"/>
          </a:xfrm>
        </p:spPr>
        <p:txBody>
          <a:bodyPr>
            <a:noAutofit/>
          </a:bodyPr>
          <a:lstStyle/>
          <a:p>
            <a:pPr marL="0" indent="0">
              <a:buNone/>
            </a:pPr>
            <a:r>
              <a:rPr lang="en-US" dirty="0"/>
              <a:t>Why not include both AR and MA terms in the same model?</a:t>
            </a:r>
          </a:p>
        </p:txBody>
      </p:sp>
      <p:pic>
        <p:nvPicPr>
          <p:cNvPr id="7" name="Picture 2" descr="An equation is shown. The equation reads A R M A (p, q) model:&#10;Y subscript t equals delta plus phi subscript 1 Y subscript t minus subscript 1 plus phi subscript 2 Y subscript t minus subscript 2 plus ellipsis plus phi subscript p Y subscript t minus subscript p plus epsilon subscript t plus theta subscript 1 epsilon subscript t minus subscript 1 plus theta subscript 2 epsilon subscript t minus subscript 2 plus ellipsis plus theta subscript q epsilon sucscript t minus subscript q."/>
          <p:cNvPicPr>
            <a:picLocks noGrp="1" noChangeAspect="1" noChangeArrowheads="1"/>
          </p:cNvPicPr>
          <p:nvPr>
            <p:ph type="pic" sz="quarter" idx="11"/>
          </p:nvPr>
        </p:nvPicPr>
        <p:blipFill>
          <a:blip r:embed="rId2">
            <a:extLst>
              <a:ext uri="{28A0092B-C50C-407E-A947-70E740481C1C}">
                <a14:useLocalDpi xmlns:a14="http://schemas.microsoft.com/office/drawing/2010/main" val="0"/>
              </a:ext>
            </a:extLst>
          </a:blip>
          <a:stretch>
            <a:fillRect/>
          </a:stretch>
        </p:blipFill>
        <p:spPr bwMode="auto">
          <a:xfrm>
            <a:off x="404196" y="2971800"/>
            <a:ext cx="8335608" cy="19642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7000513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a:t>ARMA(1,1) Model for CPIPctDiff</a:t>
            </a:r>
          </a:p>
        </p:txBody>
      </p:sp>
      <p:pic>
        <p:nvPicPr>
          <p:cNvPr id="8" name="Picture 2" descr="A set of command lines and a table. The command lines read: &#10;Prompt, (A R M A 11 equals Arima (C P I P c t Diff t s comma order equals c (1 comma 0 comma 1) comma include dot constant equals TRUE)) &#10;Series: C P I P c t Diff t s ARIMA (1, 0, 1) with non-zero mean &#10;The data presented in the table is as follows.&#10;Coefficients:&#10;Row 1. a r 1 0.3428; m a 1 0.1709, mean 0.1461 &#10;Row 2, s e. a r 1 0.1565; m a 1 0.1485, mean 0.0486 &#10;sigma caret 2 estimated as 0.07491: log likelihood equals negative 10.44 &#10;A I C equals 28.88 A I C c equals 29.32 B I C equals 39.14. &#10;A command line reads:&#10;Prompt, coeftest (A R M A 11) &#10;The data presented in the table is as follows. Estimate S t d, Error, z value, P r greater than absolute value of z. &#10;Row 1. a r 1 0.342777, 0.156492, 2.1904, 0.028497, asterisk. &#10;Row 2. m a 1 0.170869, 0.148511, 1.1505, 0.249919 &#10;Row 3, intercept. 0.146071, 0.048648, 3.0026, 0.002677, asterisk asterisk. &#10;A note alongside this table reads, m a 1 term may not be needed."/>
          <p:cNvPicPr>
            <a:picLocks noGrp="1" noChangeAspect="1" noChangeArrowheads="1"/>
          </p:cNvPicPr>
          <p:nvPr>
            <p:ph type="pic" sz="quarter" idx="11"/>
          </p:nvPr>
        </p:nvPicPr>
        <p:blipFill>
          <a:blip r:embed="rId2">
            <a:extLst>
              <a:ext uri="{28A0092B-C50C-407E-A947-70E740481C1C}">
                <a14:useLocalDpi xmlns:a14="http://schemas.microsoft.com/office/drawing/2010/main" val="0"/>
              </a:ext>
            </a:extLst>
          </a:blip>
          <a:stretch>
            <a:fillRect/>
          </a:stretch>
        </p:blipFill>
        <p:spPr bwMode="auto">
          <a:xfrm>
            <a:off x="233817" y="1627072"/>
            <a:ext cx="8676366" cy="43319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8518805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ARIMA(p,d,q) Models</a:t>
            </a:r>
          </a:p>
        </p:txBody>
      </p:sp>
      <p:sp>
        <p:nvSpPr>
          <p:cNvPr id="3" name="Content Placeholder 2"/>
          <p:cNvSpPr>
            <a:spLocks noGrp="1"/>
          </p:cNvSpPr>
          <p:nvPr>
            <p:ph idx="1"/>
          </p:nvPr>
        </p:nvSpPr>
        <p:spPr>
          <a:xfrm>
            <a:off x="243114" y="1567542"/>
            <a:ext cx="8610600" cy="1023258"/>
          </a:xfrm>
        </p:spPr>
        <p:txBody>
          <a:bodyPr>
            <a:normAutofit/>
          </a:bodyPr>
          <a:lstStyle/>
          <a:p>
            <a:pPr marL="0" indent="0">
              <a:buNone/>
            </a:pPr>
            <a:r>
              <a:rPr lang="en-US" dirty="0"/>
              <a:t>If we need </a:t>
            </a:r>
            <a:r>
              <a:rPr lang="en-US" i="1" dirty="0"/>
              <a:t>d</a:t>
            </a:r>
            <a:r>
              <a:rPr lang="en-US" dirty="0"/>
              <a:t> differences to help with </a:t>
            </a:r>
            <a:r>
              <a:rPr lang="en-US" dirty="0" err="1"/>
              <a:t>stationarity</a:t>
            </a:r>
            <a:r>
              <a:rPr lang="en-US" dirty="0"/>
              <a:t>, that can be incorporated into the </a:t>
            </a:r>
            <a:r>
              <a:rPr lang="en-US" dirty="0" smtClean="0"/>
              <a:t>model</a:t>
            </a:r>
            <a:endParaRPr lang="en-US" dirty="0"/>
          </a:p>
        </p:txBody>
      </p:sp>
      <p:pic>
        <p:nvPicPr>
          <p:cNvPr id="11" name="Picture 2" descr="An equation is shown. The equation reads ARIMA (p, d, q) model: &#10;Delta superscript d Y subscript t equals delta plus phi subscript 1 delta superscript d Y subscript t minus subscript 1 plus ellipsis plus phi subscript p delta superscript d Y subscript t minus subscript p plus Epsilon subscript t plus theta subscript 1 epsilon subscript t minus subscript 1 plus ellipsis plus theta subscript q epsilon subscript t minus subscript q."/>
          <p:cNvPicPr>
            <a:picLocks noGrp="1" noChangeAspect="1" noChangeArrowheads="1"/>
          </p:cNvPicPr>
          <p:nvPr>
            <p:ph type="pic" sz="quarter" idx="11"/>
          </p:nvPr>
        </p:nvPicPr>
        <p:blipFill>
          <a:blip r:embed="rId2">
            <a:extLst>
              <a:ext uri="{28A0092B-C50C-407E-A947-70E740481C1C}">
                <a14:useLocalDpi xmlns:a14="http://schemas.microsoft.com/office/drawing/2010/main" val="0"/>
              </a:ext>
            </a:extLst>
          </a:blip>
          <a:stretch>
            <a:fillRect/>
          </a:stretch>
        </p:blipFill>
        <p:spPr bwMode="auto">
          <a:xfrm>
            <a:off x="358552" y="2849887"/>
            <a:ext cx="8511772" cy="20269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Content Placeholder 5"/>
          <p:cNvSpPr>
            <a:spLocks noGrp="1"/>
          </p:cNvSpPr>
          <p:nvPr>
            <p:ph type="body" sz="quarter" idx="10"/>
          </p:nvPr>
        </p:nvSpPr>
        <p:spPr>
          <a:xfrm>
            <a:off x="241662" y="5439228"/>
            <a:ext cx="8673738" cy="504372"/>
          </a:xfrm>
        </p:spPr>
        <p:txBody>
          <a:bodyPr>
            <a:normAutofit/>
          </a:bodyPr>
          <a:lstStyle/>
          <a:p>
            <a:pPr marL="0" indent="0">
              <a:buNone/>
            </a:pPr>
            <a:r>
              <a:rPr lang="en-US" dirty="0"/>
              <a:t>Generally </a:t>
            </a:r>
            <a:r>
              <a:rPr lang="en-US" i="1" dirty="0"/>
              <a:t>d </a:t>
            </a:r>
            <a:r>
              <a:rPr lang="en-US" dirty="0"/>
              <a:t>= 0 or </a:t>
            </a:r>
            <a:r>
              <a:rPr lang="en-US" dirty="0" smtClean="0"/>
              <a:t>1</a:t>
            </a:r>
            <a:endParaRPr lang="en-US" dirty="0"/>
          </a:p>
        </p:txBody>
      </p:sp>
    </p:spTree>
    <p:extLst>
      <p:ext uri="{BB962C8B-B14F-4D97-AF65-F5344CB8AC3E}">
        <p14:creationId xmlns:p14="http://schemas.microsoft.com/office/powerpoint/2010/main" val="383185944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ARIMA(1,1,0) for Original CPI</a:t>
            </a:r>
          </a:p>
        </p:txBody>
      </p:sp>
      <p:pic>
        <p:nvPicPr>
          <p:cNvPr id="8" name="Picture 2" descr="A set of command lines and a table. The command lines read:&#10;Prompt, (C P I 110 equals Arima (C P I t s comma order equals c (1 comma 0 comma 0) comma include dot constant equals TRUE)) &#10;Series: C P I t s &#10;ARIMA (1, 1, 0) with drift &#10;The data presented in a table is as follows:&#10;Coefficients:  &#10;Row 1. a r 1 0.4709, drift 0.3233 &#10;Row 2, s e. a r 1 0.0902, drift 0.1192 &#10;sigma caret 2 estimated as 0.3937: log likelihood equals negative 89.58 &#10;A I C equals 185.16 A I C c equals 185.42 B I C equals 192.82 &#10;A command line reads:&#10;Prompt, coeftest (C P I 110). &#10;The data presented in a table is as follows. Estimate S t d, Error, z value, P r greater than absolute value of z.&#10;Row 1. a r 1 0.470944, 0.090186, 5.2219, 1.771 e negative 0 7, asterisk asterisk asterisk. &#10;Row 2, drift. 0.323348, 0.119220, 2.7122, 0.006684, asterisk asterisk."/>
          <p:cNvPicPr>
            <a:picLocks noGrp="1" noChangeAspect="1" noChangeArrowheads="1"/>
          </p:cNvPicPr>
          <p:nvPr>
            <p:ph type="pic" sz="quarter" idx="11"/>
          </p:nvPr>
        </p:nvPicPr>
        <p:blipFill>
          <a:blip r:embed="rId2">
            <a:extLst>
              <a:ext uri="{28A0092B-C50C-407E-A947-70E740481C1C}">
                <a14:useLocalDpi xmlns:a14="http://schemas.microsoft.com/office/drawing/2010/main" val="0"/>
              </a:ext>
            </a:extLst>
          </a:blip>
          <a:stretch>
            <a:fillRect/>
          </a:stretch>
        </p:blipFill>
        <p:spPr bwMode="auto">
          <a:xfrm>
            <a:off x="692025" y="1476584"/>
            <a:ext cx="7759950" cy="36183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Content Placeholder 5"/>
          <p:cNvSpPr>
            <a:spLocks noGrp="1"/>
          </p:cNvSpPr>
          <p:nvPr>
            <p:ph type="body" sz="quarter" idx="10"/>
          </p:nvPr>
        </p:nvSpPr>
        <p:spPr>
          <a:xfrm>
            <a:off x="241662" y="5257800"/>
            <a:ext cx="8673738" cy="990600"/>
          </a:xfrm>
        </p:spPr>
        <p:txBody>
          <a:bodyPr>
            <a:normAutofit/>
          </a:bodyPr>
          <a:lstStyle/>
          <a:p>
            <a:pPr marL="0" indent="0">
              <a:buNone/>
            </a:pPr>
            <a:r>
              <a:rPr lang="en-US" dirty="0"/>
              <a:t>Adding an MA term, ARIMA(1,1,1), is not significant.</a:t>
            </a:r>
          </a:p>
          <a:p>
            <a:pPr marL="0" indent="0">
              <a:buNone/>
            </a:pPr>
            <a:r>
              <a:rPr lang="en-US" dirty="0"/>
              <a:t>ARIMA(0,1,1) has a large error variance.</a:t>
            </a:r>
          </a:p>
        </p:txBody>
      </p:sp>
    </p:spTree>
    <p:extLst>
      <p:ext uri="{BB962C8B-B14F-4D97-AF65-F5344CB8AC3E}">
        <p14:creationId xmlns:p14="http://schemas.microsoft.com/office/powerpoint/2010/main" val="346223207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Residual ACF</a:t>
            </a:r>
          </a:p>
        </p:txBody>
      </p:sp>
      <p:sp>
        <p:nvSpPr>
          <p:cNvPr id="3" name="Content Placeholder 2"/>
          <p:cNvSpPr>
            <a:spLocks noGrp="1"/>
          </p:cNvSpPr>
          <p:nvPr>
            <p:ph idx="1"/>
          </p:nvPr>
        </p:nvSpPr>
        <p:spPr>
          <a:xfrm>
            <a:off x="243114" y="1567542"/>
            <a:ext cx="8610600" cy="2013858"/>
          </a:xfrm>
        </p:spPr>
        <p:txBody>
          <a:bodyPr>
            <a:normAutofit/>
          </a:bodyPr>
          <a:lstStyle/>
          <a:p>
            <a:pPr marL="0" indent="0">
              <a:buNone/>
            </a:pPr>
            <a:r>
              <a:rPr lang="en-US" dirty="0"/>
              <a:t>Are the residuals (errors) independent after fitting the model</a:t>
            </a:r>
            <a:r>
              <a:rPr lang="en-US" dirty="0" smtClean="0"/>
              <a:t>?</a:t>
            </a:r>
          </a:p>
          <a:p>
            <a:pPr marL="0" indent="0" algn="ctr">
              <a:buNone/>
            </a:pPr>
            <a:r>
              <a:rPr lang="en-US" dirty="0"/>
              <a:t>Treat the residuals as a time series and find their ACF</a:t>
            </a:r>
            <a:r>
              <a:rPr lang="en-US" dirty="0" smtClean="0"/>
              <a:t>.</a:t>
            </a:r>
          </a:p>
          <a:p>
            <a:pPr marL="0" indent="0">
              <a:buNone/>
            </a:pPr>
            <a:r>
              <a:rPr lang="en-US" dirty="0"/>
              <a:t>For the ARIMA(1,1,0) model for CPI</a:t>
            </a:r>
            <a:r>
              <a:rPr lang="en-US" dirty="0" smtClean="0"/>
              <a:t>:</a:t>
            </a:r>
            <a:endParaRPr lang="en-US" dirty="0"/>
          </a:p>
        </p:txBody>
      </p:sp>
      <p:pic>
        <p:nvPicPr>
          <p:cNvPr id="8" name="Picture 2" descr="An annotated graph. The graph is titled A C F of ARIMA (1, 1, 0) residuals. The horizontal axis plots the values of Lag and the vertical axis plots the values of A C F. A perpendicular corresponds to 0.0 A C F. The graph shows several lines corresponding to the perpendicular. The lines either have negative or positive A C F. The graph also shows two curve; one extending on the positive side of Autocorrelation and the other on the negative side of the auto correlation. The curve at the positive autocorrelation extends from (1, 0.2) to (36, 0.3). The curve at the negative autocorrelation extends from (1, negative 0.2) to (36, negative 0.3).The line with positive autocorrelation at lag 12 extends from 0.0 to 0.58 A C F and he tip of the line is circled. Another line with positive autocorrelation at lag 24 extends from 0.0 to 0.25 A C F and the tip of the line is circled."/>
          <p:cNvPicPr>
            <a:picLocks noGrp="1" noChangeAspect="1" noChangeArrowheads="1"/>
          </p:cNvPicPr>
          <p:nvPr>
            <p:ph type="pic" sz="quarter" idx="11"/>
          </p:nvPr>
        </p:nvPicPr>
        <p:blipFill>
          <a:blip r:embed="rId2" cstate="print">
            <a:extLst>
              <a:ext uri="{28A0092B-C50C-407E-A947-70E740481C1C}">
                <a14:useLocalDpi xmlns:a14="http://schemas.microsoft.com/office/drawing/2010/main" val="0"/>
              </a:ext>
            </a:extLst>
          </a:blip>
          <a:stretch>
            <a:fillRect/>
          </a:stretch>
        </p:blipFill>
        <p:spPr bwMode="auto">
          <a:xfrm>
            <a:off x="448272" y="3459410"/>
            <a:ext cx="4352328" cy="27359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Content Placeholder 5"/>
          <p:cNvSpPr>
            <a:spLocks noGrp="1"/>
          </p:cNvSpPr>
          <p:nvPr>
            <p:ph type="body" sz="quarter" idx="10"/>
          </p:nvPr>
        </p:nvSpPr>
        <p:spPr>
          <a:xfrm>
            <a:off x="4897171" y="4038600"/>
            <a:ext cx="4074059" cy="914400"/>
          </a:xfrm>
        </p:spPr>
        <p:txBody>
          <a:bodyPr>
            <a:normAutofit/>
          </a:bodyPr>
          <a:lstStyle/>
          <a:p>
            <a:pPr marL="0" indent="0">
              <a:buNone/>
            </a:pPr>
            <a:r>
              <a:rPr lang="en-US" dirty="0"/>
              <a:t>Something seasonal </a:t>
            </a:r>
            <a:r>
              <a:rPr lang="en-US" dirty="0" smtClean="0"/>
              <a:t>at lags </a:t>
            </a:r>
            <a:r>
              <a:rPr lang="en-US" dirty="0"/>
              <a:t>12 and 24</a:t>
            </a:r>
            <a:r>
              <a:rPr lang="en-US" dirty="0" smtClean="0"/>
              <a:t>?</a:t>
            </a:r>
            <a:endParaRPr lang="en-US" dirty="0"/>
          </a:p>
        </p:txBody>
      </p:sp>
    </p:spTree>
    <p:extLst>
      <p:ext uri="{BB962C8B-B14F-4D97-AF65-F5344CB8AC3E}">
        <p14:creationId xmlns:p14="http://schemas.microsoft.com/office/powerpoint/2010/main" val="133944145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Section </a:t>
            </a:r>
            <a:r>
              <a:rPr lang="en-US" dirty="0" smtClean="0"/>
              <a:t>12.3</a:t>
            </a:r>
            <a:endParaRPr lang="en-US" dirty="0"/>
          </a:p>
        </p:txBody>
      </p:sp>
      <p:sp>
        <p:nvSpPr>
          <p:cNvPr id="3" name="Content Placeholder 2"/>
          <p:cNvSpPr>
            <a:spLocks noGrp="1"/>
          </p:cNvSpPr>
          <p:nvPr>
            <p:ph sz="quarter" idx="10"/>
          </p:nvPr>
        </p:nvSpPr>
        <p:spPr>
          <a:xfrm>
            <a:off x="247304" y="1407392"/>
            <a:ext cx="8515695" cy="4805217"/>
          </a:xfrm>
        </p:spPr>
        <p:txBody>
          <a:bodyPr>
            <a:noAutofit/>
          </a:bodyPr>
          <a:lstStyle/>
          <a:p>
            <a:pPr marL="0" indent="0">
              <a:spcBef>
                <a:spcPct val="0"/>
              </a:spcBef>
              <a:spcAft>
                <a:spcPct val="15000"/>
              </a:spcAft>
              <a:buNone/>
            </a:pPr>
            <a:r>
              <a:rPr lang="en-US" altLang="en-US" dirty="0">
                <a:sym typeface="Symbol" panose="05050102010706020507" pitchFamily="18" charset="2"/>
              </a:rPr>
              <a:t>ARIMA models</a:t>
            </a:r>
          </a:p>
          <a:p>
            <a:pPr marL="400050" indent="0">
              <a:spcBef>
                <a:spcPct val="0"/>
              </a:spcBef>
              <a:spcAft>
                <a:spcPct val="15000"/>
              </a:spcAft>
              <a:buNone/>
            </a:pPr>
            <a:r>
              <a:rPr lang="en-US" altLang="en-US" dirty="0" smtClean="0">
                <a:sym typeface="Symbol" panose="05050102010706020507" pitchFamily="18" charset="2"/>
              </a:rPr>
              <a:t>Autoregressive </a:t>
            </a:r>
            <a:r>
              <a:rPr lang="en-US" altLang="en-US" dirty="0">
                <a:sym typeface="Symbol" panose="05050102010706020507" pitchFamily="18" charset="2"/>
              </a:rPr>
              <a:t>(AR)</a:t>
            </a:r>
          </a:p>
          <a:p>
            <a:pPr marL="400050" indent="0">
              <a:spcBef>
                <a:spcPct val="0"/>
              </a:spcBef>
              <a:spcAft>
                <a:spcPct val="15000"/>
              </a:spcAft>
              <a:buNone/>
            </a:pPr>
            <a:r>
              <a:rPr lang="en-US" altLang="en-US" dirty="0" smtClean="0">
                <a:sym typeface="Symbol" panose="05050102010706020507" pitchFamily="18" charset="2"/>
              </a:rPr>
              <a:t>Moving </a:t>
            </a:r>
            <a:r>
              <a:rPr lang="en-US" altLang="en-US" dirty="0">
                <a:sym typeface="Symbol" panose="05050102010706020507" pitchFamily="18" charset="2"/>
              </a:rPr>
              <a:t>average (MA)</a:t>
            </a:r>
          </a:p>
          <a:p>
            <a:pPr marL="0" indent="0">
              <a:spcBef>
                <a:spcPct val="0"/>
              </a:spcBef>
              <a:spcAft>
                <a:spcPct val="15000"/>
              </a:spcAft>
              <a:buNone/>
            </a:pPr>
            <a:r>
              <a:rPr lang="en-US" altLang="en-US" dirty="0">
                <a:sym typeface="Symbol" panose="05050102010706020507" pitchFamily="18" charset="2"/>
              </a:rPr>
              <a:t>Seasonal ARIMA</a:t>
            </a:r>
          </a:p>
          <a:p>
            <a:pPr marL="0" indent="0">
              <a:spcBef>
                <a:spcPct val="0"/>
              </a:spcBef>
              <a:spcAft>
                <a:spcPct val="15000"/>
              </a:spcAft>
              <a:buNone/>
            </a:pPr>
            <a:r>
              <a:rPr lang="en-US" altLang="en-US" dirty="0">
                <a:sym typeface="Symbol" panose="05050102010706020507" pitchFamily="18" charset="2"/>
              </a:rPr>
              <a:t>ARIMA forecasts</a:t>
            </a:r>
          </a:p>
        </p:txBody>
      </p:sp>
    </p:spTree>
    <p:extLst>
      <p:ext uri="{BB962C8B-B14F-4D97-AF65-F5344CB8AC3E}">
        <p14:creationId xmlns:p14="http://schemas.microsoft.com/office/powerpoint/2010/main" val="356495842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a:t>Seasonal ARIMA(p,d,q) </a:t>
            </a:r>
            <a:r>
              <a:rPr lang="en-US" dirty="0">
                <a:sym typeface="Symbol" panose="05050102010706020507" pitchFamily="18" charset="2"/>
              </a:rPr>
              <a:t> </a:t>
            </a:r>
            <a:r>
              <a:rPr lang="en-US" dirty="0"/>
              <a:t>(P,D,Q</a:t>
            </a:r>
            <a:r>
              <a:rPr lang="en-US" dirty="0" smtClean="0"/>
              <a:t>)</a:t>
            </a:r>
            <a:endParaRPr lang="en-US" dirty="0"/>
          </a:p>
        </p:txBody>
      </p:sp>
      <p:sp>
        <p:nvSpPr>
          <p:cNvPr id="11" name="Content Placeholder 10"/>
          <p:cNvSpPr>
            <a:spLocks noGrp="1"/>
          </p:cNvSpPr>
          <p:nvPr>
            <p:ph sz="quarter" idx="10"/>
          </p:nvPr>
        </p:nvSpPr>
        <p:spPr>
          <a:xfrm>
            <a:off x="247304" y="1407392"/>
            <a:ext cx="8591895" cy="4688607"/>
          </a:xfrm>
        </p:spPr>
        <p:txBody>
          <a:bodyPr>
            <a:normAutofit/>
          </a:bodyPr>
          <a:lstStyle/>
          <a:p>
            <a:pPr marL="0" indent="0">
              <a:spcBef>
                <a:spcPts val="624"/>
              </a:spcBef>
              <a:buNone/>
            </a:pPr>
            <a:r>
              <a:rPr lang="en-US" dirty="0"/>
              <a:t>The model includes:</a:t>
            </a:r>
          </a:p>
          <a:p>
            <a:pPr marL="914400" indent="-457200">
              <a:spcBef>
                <a:spcPts val="624"/>
              </a:spcBef>
            </a:pPr>
            <a:r>
              <a:rPr lang="en-US" i="1" dirty="0"/>
              <a:t>p</a:t>
            </a:r>
            <a:r>
              <a:rPr lang="en-US" dirty="0"/>
              <a:t> regular autoregressive terms</a:t>
            </a:r>
          </a:p>
          <a:p>
            <a:pPr marL="914400" indent="-457200">
              <a:spcBef>
                <a:spcPts val="624"/>
              </a:spcBef>
            </a:pPr>
            <a:r>
              <a:rPr lang="en-US" i="1" dirty="0"/>
              <a:t>d</a:t>
            </a:r>
            <a:r>
              <a:rPr lang="en-US" dirty="0"/>
              <a:t> regular differences</a:t>
            </a:r>
          </a:p>
          <a:p>
            <a:pPr marL="914400" indent="-457200">
              <a:spcBef>
                <a:spcPts val="624"/>
              </a:spcBef>
            </a:pPr>
            <a:r>
              <a:rPr lang="en-US" i="1" dirty="0"/>
              <a:t>q</a:t>
            </a:r>
            <a:r>
              <a:rPr lang="en-US" dirty="0"/>
              <a:t> moving average terms</a:t>
            </a:r>
          </a:p>
          <a:p>
            <a:pPr marL="914400" indent="-457200">
              <a:spcBef>
                <a:spcPts val="624"/>
              </a:spcBef>
            </a:pPr>
            <a:r>
              <a:rPr lang="en-US" i="1" dirty="0"/>
              <a:t>P </a:t>
            </a:r>
            <a:r>
              <a:rPr lang="en-US" dirty="0"/>
              <a:t>seasonal autoregressive terms (e.g.. at lags 12, 24, …)</a:t>
            </a:r>
          </a:p>
          <a:p>
            <a:pPr marL="914400" indent="-457200">
              <a:spcBef>
                <a:spcPts val="624"/>
              </a:spcBef>
            </a:pPr>
            <a:r>
              <a:rPr lang="en-US" i="1" dirty="0"/>
              <a:t>D</a:t>
            </a:r>
            <a:r>
              <a:rPr lang="en-US" dirty="0"/>
              <a:t> seasonal differences</a:t>
            </a:r>
          </a:p>
          <a:p>
            <a:pPr marL="914400" indent="-457200">
              <a:spcBef>
                <a:spcPts val="624"/>
              </a:spcBef>
            </a:pPr>
            <a:r>
              <a:rPr lang="en-US" i="1" dirty="0"/>
              <a:t>Q</a:t>
            </a:r>
            <a:r>
              <a:rPr lang="en-US" dirty="0"/>
              <a:t> seasonal moving average </a:t>
            </a:r>
            <a:r>
              <a:rPr lang="en-US" dirty="0" smtClean="0"/>
              <a:t>terms</a:t>
            </a:r>
          </a:p>
          <a:p>
            <a:pPr marL="0" indent="0">
              <a:spcBef>
                <a:spcPts val="624"/>
              </a:spcBef>
              <a:buNone/>
            </a:pPr>
            <a:r>
              <a:rPr lang="en-US" dirty="0"/>
              <a:t>We’ll let software take care of fitting and forecasting with the model</a:t>
            </a:r>
            <a:r>
              <a:rPr lang="en-US" dirty="0" smtClean="0"/>
              <a:t>.</a:t>
            </a:r>
            <a:endParaRPr lang="en-US" dirty="0"/>
          </a:p>
        </p:txBody>
      </p:sp>
    </p:spTree>
    <p:extLst>
      <p:ext uri="{BB962C8B-B14F-4D97-AF65-F5344CB8AC3E}">
        <p14:creationId xmlns:p14="http://schemas.microsoft.com/office/powerpoint/2010/main" val="294222355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ARIMA(1,1,0) </a:t>
            </a:r>
            <a:r>
              <a:rPr lang="en-US" dirty="0">
                <a:sym typeface="Symbol" panose="05050102010706020507" pitchFamily="18" charset="2"/>
              </a:rPr>
              <a:t> </a:t>
            </a:r>
            <a:r>
              <a:rPr lang="en-US" dirty="0"/>
              <a:t>(2,0,0) for CPI</a:t>
            </a:r>
          </a:p>
        </p:txBody>
      </p:sp>
      <p:sp>
        <p:nvSpPr>
          <p:cNvPr id="3" name="Content Placeholder 2"/>
          <p:cNvSpPr>
            <a:spLocks noGrp="1"/>
          </p:cNvSpPr>
          <p:nvPr>
            <p:ph idx="1"/>
          </p:nvPr>
        </p:nvSpPr>
        <p:spPr>
          <a:xfrm>
            <a:off x="243114" y="1320800"/>
            <a:ext cx="8610600" cy="508000"/>
          </a:xfrm>
        </p:spPr>
        <p:txBody>
          <a:bodyPr>
            <a:normAutofit/>
          </a:bodyPr>
          <a:lstStyle/>
          <a:p>
            <a:pPr marL="0" indent="0">
              <a:buNone/>
            </a:pPr>
            <a:r>
              <a:rPr lang="en-US" sz="2200" dirty="0"/>
              <a:t>Try two seasonal autoregressive terms for ACF spikes at 12, 24</a:t>
            </a:r>
          </a:p>
        </p:txBody>
      </p:sp>
      <p:pic>
        <p:nvPicPr>
          <p:cNvPr id="8" name="Picture 2" descr="A set of command lines and tables. The command lines read:&#10;Prompt, (C P I 1 1 0 2 0 0 equals Arima (C P I t s, order equals c (1 comma 1 comma 0) comma seasonal equals list(order equals c (2 comma 0 comma 0) comma period equals 12))) &#10;Series: C P I t s &#10;ARIMA (1, 1, 0) (2, 0, 0) [12] &#10;The data presented in a table is as follows.&#10;Coefficients: &#10;Row 1. a r 1 0.3986, 0.3145, 0.2517 &#10;Row 2, s e. a r 1 0.1008, 0.1089, 0.1121 &#10;sigma caret 2 estimated as 0.3311: log likelihood equals negative 82.74 &#10;A I C equals 173.48 A I C c equals 173.92 B I C equals 183.69 &#10;The command line reads: &#10;Prompt, coeftest (C P I 1 1 0 2 0 0).&#10;The data presented in a table is as follows. The column reads Estimate Std. Error z value P r greater than absolute value of z.&#10;Row 1. a r 1 0.39855, 0.10083, 3.9525, 7.733 e negative 0 5, asterisk asterisk asterisk. &#10;Row 2. s a r 1 0.31446, 0.10891, 2.8874, 0.003885, asterisk asterisk. &#10;Row 3. s a r 2 0.25172, 0.11210, 2.2454, 0.024744, asterisk."/>
          <p:cNvPicPr>
            <a:picLocks noGrp="1" noChangeAspect="1" noChangeArrowheads="1"/>
          </p:cNvPicPr>
          <p:nvPr>
            <p:ph type="pic" sz="quarter" idx="11"/>
          </p:nvPr>
        </p:nvPicPr>
        <p:blipFill>
          <a:blip r:embed="rId2">
            <a:extLst>
              <a:ext uri="{28A0092B-C50C-407E-A947-70E740481C1C}">
                <a14:useLocalDpi xmlns:a14="http://schemas.microsoft.com/office/drawing/2010/main" val="0"/>
              </a:ext>
            </a:extLst>
          </a:blip>
          <a:stretch>
            <a:fillRect/>
          </a:stretch>
        </p:blipFill>
        <p:spPr bwMode="auto">
          <a:xfrm>
            <a:off x="1232310" y="1806536"/>
            <a:ext cx="6679380" cy="31671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Content Placeholder 5"/>
          <p:cNvSpPr>
            <a:spLocks noGrp="1"/>
          </p:cNvSpPr>
          <p:nvPr>
            <p:ph type="body" sz="quarter" idx="10"/>
          </p:nvPr>
        </p:nvSpPr>
        <p:spPr>
          <a:xfrm>
            <a:off x="241662" y="5109586"/>
            <a:ext cx="8673738" cy="1160028"/>
          </a:xfrm>
        </p:spPr>
        <p:txBody>
          <a:bodyPr>
            <a:normAutofit lnSpcReduction="10000"/>
          </a:bodyPr>
          <a:lstStyle/>
          <a:p>
            <a:pPr marL="0" indent="0">
              <a:buNone/>
            </a:pPr>
            <a:r>
              <a:rPr lang="en-US" sz="2400" dirty="0"/>
              <a:t>All tests are “significant,” and residual variance is smaller than similar models</a:t>
            </a:r>
            <a:r>
              <a:rPr lang="en-US" sz="2400" dirty="0" smtClean="0"/>
              <a:t>.</a:t>
            </a:r>
          </a:p>
          <a:p>
            <a:pPr marL="0" indent="0">
              <a:buNone/>
            </a:pPr>
            <a:r>
              <a:rPr lang="en-US" sz="2400" i="1" dirty="0"/>
              <a:t>Do we still have residual autocorrelation at seasonal lags</a:t>
            </a:r>
            <a:r>
              <a:rPr lang="en-US" sz="2400" i="1" dirty="0" smtClean="0"/>
              <a:t>?</a:t>
            </a:r>
            <a:endParaRPr lang="en-US" sz="2400" i="1" dirty="0"/>
          </a:p>
        </p:txBody>
      </p:sp>
    </p:spTree>
    <p:extLst>
      <p:ext uri="{BB962C8B-B14F-4D97-AF65-F5344CB8AC3E}">
        <p14:creationId xmlns:p14="http://schemas.microsoft.com/office/powerpoint/2010/main" val="315727165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Residual ACF for CPI </a:t>
            </a:r>
            <a:r>
              <a:rPr lang="en-US" dirty="0" smtClean="0"/>
              <a:t/>
            </a:r>
            <a:br>
              <a:rPr lang="en-US" dirty="0" smtClean="0"/>
            </a:br>
            <a:r>
              <a:rPr lang="en-US" dirty="0" smtClean="0"/>
              <a:t>ARIMA(1,1,0</a:t>
            </a:r>
            <a:r>
              <a:rPr lang="en-US" dirty="0"/>
              <a:t>) </a:t>
            </a:r>
            <a:r>
              <a:rPr lang="en-US" dirty="0">
                <a:sym typeface="Symbol" panose="05050102010706020507" pitchFamily="18" charset="2"/>
              </a:rPr>
              <a:t> </a:t>
            </a:r>
            <a:r>
              <a:rPr lang="en-US" dirty="0"/>
              <a:t>(2,0,0)</a:t>
            </a:r>
          </a:p>
        </p:txBody>
      </p:sp>
      <p:pic>
        <p:nvPicPr>
          <p:cNvPr id="7" name="Picture Placeholder 6" descr="A line graph shows A C F OF ARIMA (1, 1, 0) times (2, 0, 0) Residuals. The horizontal axis shows Lag from 0 to 36 in increments of 6 and the vertical axis shows A C F from negative 0.2 to 0.2 in increments of point one.&#10;The graph shows an increasing trend and a decreasing trend. A line is drawn from 0.0 parallel to the horizontal axis. &#10;Lines are shown above the horizontal axis in an increasing and decreasing trend, The highest point is marked at lag 11, A C F 0.2. &#10;The lowest point below the horizontal axis marked at 4, negative 0.2.&#10;A dashed-line curve with an increasing trend begins at lag 2, A C F 0.2, slopes upward, touches the highest point and ends at lag 36, 0.3. &#10;A dashed-line curve with a decreasing trend begins at lag 2, A C F 0.2, slopes downward, touches the lowest point and ends at lag 36, negative 0.3. &#10;All data are approximate.">
            <a:extLst>
              <a:ext uri="{FF2B5EF4-FFF2-40B4-BE49-F238E27FC236}">
                <a16:creationId xmlns="" xmlns:a16="http://schemas.microsoft.com/office/drawing/2014/main" id="{16BF3CDD-132F-4BB1-8299-9296A6B7EE37}"/>
              </a:ext>
            </a:extLst>
          </p:cNvPr>
          <p:cNvPicPr>
            <a:picLocks noGrp="1" noChangeAspect="1"/>
          </p:cNvPicPr>
          <p:nvPr>
            <p:ph type="pic" sz="quarter" idx="11"/>
          </p:nvPr>
        </p:nvPicPr>
        <p:blipFill>
          <a:blip r:embed="rId2"/>
          <a:stretch>
            <a:fillRect/>
          </a:stretch>
        </p:blipFill>
        <p:spPr>
          <a:xfrm>
            <a:off x="1733706" y="1525934"/>
            <a:ext cx="5676589" cy="3503266"/>
          </a:xfrm>
          <a:prstGeom prst="rect">
            <a:avLst/>
          </a:prstGeom>
        </p:spPr>
      </p:pic>
      <p:sp>
        <p:nvSpPr>
          <p:cNvPr id="6" name="Content Placeholder 5"/>
          <p:cNvSpPr>
            <a:spLocks noGrp="1"/>
          </p:cNvSpPr>
          <p:nvPr>
            <p:ph type="body" sz="quarter" idx="10"/>
          </p:nvPr>
        </p:nvSpPr>
        <p:spPr>
          <a:xfrm>
            <a:off x="241662" y="5261986"/>
            <a:ext cx="8673738" cy="910214"/>
          </a:xfrm>
        </p:spPr>
        <p:txBody>
          <a:bodyPr>
            <a:normAutofit/>
          </a:bodyPr>
          <a:lstStyle/>
          <a:p>
            <a:pPr marL="0" indent="0">
              <a:buNone/>
            </a:pPr>
            <a:r>
              <a:rPr lang="en-US" sz="2400" dirty="0"/>
              <a:t>Lags 3 and 11 are barely beyond boundaries, but even for random data, roughly 1 in 20 values will be beyond 5% limits</a:t>
            </a:r>
          </a:p>
        </p:txBody>
      </p:sp>
    </p:spTree>
    <p:extLst>
      <p:ext uri="{BB962C8B-B14F-4D97-AF65-F5344CB8AC3E}">
        <p14:creationId xmlns:p14="http://schemas.microsoft.com/office/powerpoint/2010/main" val="113173236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Forecasts: CPIPctDiff with AR(1)</a:t>
            </a:r>
          </a:p>
        </p:txBody>
      </p:sp>
      <p:pic>
        <p:nvPicPr>
          <p:cNvPr id="8" name="Picture 2" descr="A set of command lines and a table. A command line reads:&#10;Prompt, (fit A R 1 equals Arima(C P I P c t Diff t s comma order equals c (1 comma 0 comma 0) comma include dot constant equals TRUE)) &#10;The data presented in the table is as follows.&#10;Coefficients: &#10;Row 1. a r 1 0.4694, mean 0.1463. &#10;Row 2. s e. a r 1 0.0897, 0.0517.&#10;Alongside the table, an equation reads: Y caret subscript t equals 0.0776 plus 0.4694 times y subscript t minus subscript 1. &#10;A command line reads:&#10;Prompt, tail (Inflation) &#10;The data presented in the table is as follows. Month, Year, C P I, C P I P c t Diff, t. &#10;Row 1, 91. 7, 2016, 240.628, negative 0.162, 91 &#10;Row 2, 92. 8, 2016, 240.849, 0.092 92 &#10;Row 3, 93. 9, 2016, 241.428, 0.240 93 &#10;Row 4, 94. 10, 2016, 241.729, 0.125 94 &#10;Row 5, 95. 11, 2016, 241.353, negative 0.156 95&#10;Row 6, 96. 12, 2016, 241.432, 0.033, 96.&#10;Below the table, equations read: &#10;Y caret subscript 97 equals 0.0776 plus 0.4694 times Y subscript 96 equals 0.0776 plus 0.4694 times 0.033 equals 0.093. &#10;Y caret subscript 98 equals 0.0776 plus 0.4694 times y caret subscript 97 equals 0.0776 plus 0.4694 times 0.093 equals 0.121."/>
          <p:cNvPicPr>
            <a:picLocks noGrp="1" noChangeAspect="1" noChangeArrowheads="1"/>
          </p:cNvPicPr>
          <p:nvPr>
            <p:ph type="pic" sz="quarter" idx="11"/>
          </p:nvPr>
        </p:nvPicPr>
        <p:blipFill>
          <a:blip r:embed="rId2">
            <a:extLst>
              <a:ext uri="{28A0092B-C50C-407E-A947-70E740481C1C}">
                <a14:useLocalDpi xmlns:a14="http://schemas.microsoft.com/office/drawing/2010/main" val="0"/>
              </a:ext>
            </a:extLst>
          </a:blip>
          <a:stretch>
            <a:fillRect/>
          </a:stretch>
        </p:blipFill>
        <p:spPr bwMode="auto">
          <a:xfrm>
            <a:off x="1203821" y="1590950"/>
            <a:ext cx="6736359" cy="3666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Content Placeholder 5"/>
          <p:cNvSpPr>
            <a:spLocks noGrp="1"/>
          </p:cNvSpPr>
          <p:nvPr>
            <p:ph type="body" sz="quarter" idx="10"/>
          </p:nvPr>
        </p:nvSpPr>
        <p:spPr>
          <a:xfrm>
            <a:off x="241662" y="5642986"/>
            <a:ext cx="8673738" cy="529214"/>
          </a:xfrm>
        </p:spPr>
        <p:txBody>
          <a:bodyPr>
            <a:normAutofit/>
          </a:bodyPr>
          <a:lstStyle/>
          <a:p>
            <a:pPr marL="0" indent="0">
              <a:buNone/>
            </a:pPr>
            <a:r>
              <a:rPr lang="en-US" sz="2400" dirty="0"/>
              <a:t>Time to automate this?</a:t>
            </a:r>
          </a:p>
        </p:txBody>
      </p:sp>
    </p:spTree>
    <p:extLst>
      <p:ext uri="{BB962C8B-B14F-4D97-AF65-F5344CB8AC3E}">
        <p14:creationId xmlns:p14="http://schemas.microsoft.com/office/powerpoint/2010/main" val="84887796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ARIMA Forecasts in R</a:t>
            </a:r>
          </a:p>
        </p:txBody>
      </p:sp>
      <p:sp>
        <p:nvSpPr>
          <p:cNvPr id="3" name="Content Placeholder 2"/>
          <p:cNvSpPr>
            <a:spLocks noGrp="1"/>
          </p:cNvSpPr>
          <p:nvPr>
            <p:ph idx="1"/>
          </p:nvPr>
        </p:nvSpPr>
        <p:spPr>
          <a:xfrm>
            <a:off x="243114" y="1397000"/>
            <a:ext cx="8610600" cy="508000"/>
          </a:xfrm>
        </p:spPr>
        <p:txBody>
          <a:bodyPr>
            <a:normAutofit/>
          </a:bodyPr>
          <a:lstStyle/>
          <a:p>
            <a:pPr marL="0" indent="0">
              <a:buNone/>
            </a:pPr>
            <a:r>
              <a:rPr lang="en-US" sz="2400" dirty="0"/>
              <a:t>Save the ARIMA fit and use the </a:t>
            </a:r>
            <a:r>
              <a:rPr lang="en-US" sz="2400" b="1" dirty="0"/>
              <a:t>forecast( ) </a:t>
            </a:r>
            <a:r>
              <a:rPr lang="en-US" sz="2400" dirty="0"/>
              <a:t>function</a:t>
            </a:r>
          </a:p>
        </p:txBody>
      </p:sp>
      <p:pic>
        <p:nvPicPr>
          <p:cNvPr id="9" name="Picture 2" descr="A set of command lines and a table. The command lines read:&#10;Prompt, fit A R 1 equals Arima(C P I P c t Diff t s comma order equals c (1 comma 0 comma 0) comma  include dot constant equals TRUE) &#10;Prompt, forecast (fit A R 1 comma h equals 12) &#10;The data presented in the table is as follows. The column headers read Point Forecast, Lo 80, Hi 80, Lo 95, Hi 95.&#10;Row 1, Jan 2017. 0.09312857, negative 0.2581018, 0.4443590, negative 0.4440320, 0.6302891 &#10;Row 2, Feb 2017. 0.12135060, negative 0.2666438, 0.5093450, negative 0.4720356, 0.7147368&#10;Row 3, Mar 2017. 0.13459693, negative 0.2610376, 0.5302315, negative 0.4704739, 0.7396677 &#10;Row 4, Apr 2017. 0.14081424, negative 0.2564837, 0.5381122, negative 0.4668005, 0.7484290 &#10;Row 5, May 2017. 0.14373241, negative 0.2539310, 0.5413958, negative 0.4644413, 0.7519061 &#10;Row 6, Jun 2017. 0.14510208, negative 0.2526418, 0.5428460, negative 0.4631947, 0.7533989 &#10;Row 7, Jul 2017. 0.14574496, negative 0.2520167, 0.5435066, negative 0.4625790, 0.7540689 &#10;Row 8, Aug 2017. 0.14604670, negative 0.2517188, 0.5438122, negative 0.4622832, 0.7543766 &#10;Row 9, Sep 2017. 0.14618832, negative 0.2515781, 0.5439547, negative 0.4621429, 0.7545195 &#10;Row 10, Oct 2017. 0.14625479, negative 0.2515118, 0.5440214, negative 0.4620767, 0.7545863 &#10;Row 10, Nov 2017. 0.14628599, negative 0.2514806, 0.5440526, negative 0.4620456, 0.7546176 &#10;Row 11, Dec 2017. 0.14630064, negative 0.2514660, 0.5440673, negative 0.4620309, 0.7546322"/>
          <p:cNvPicPr>
            <a:picLocks noGrp="1" noChangeAspect="1" noChangeArrowheads="1"/>
          </p:cNvPicPr>
          <p:nvPr>
            <p:ph type="pic" sz="quarter" idx="11"/>
          </p:nvPr>
        </p:nvPicPr>
        <p:blipFill>
          <a:blip r:embed="rId2">
            <a:extLst>
              <a:ext uri="{28A0092B-C50C-407E-A947-70E740481C1C}">
                <a14:useLocalDpi xmlns:a14="http://schemas.microsoft.com/office/drawing/2010/main" val="0"/>
              </a:ext>
            </a:extLst>
          </a:blip>
          <a:stretch>
            <a:fillRect/>
          </a:stretch>
        </p:blipFill>
        <p:spPr bwMode="auto">
          <a:xfrm>
            <a:off x="902783" y="2057400"/>
            <a:ext cx="7338434" cy="35130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Content Placeholder 5"/>
          <p:cNvSpPr>
            <a:spLocks noGrp="1"/>
          </p:cNvSpPr>
          <p:nvPr>
            <p:ph type="body" sz="quarter" idx="10"/>
          </p:nvPr>
        </p:nvSpPr>
        <p:spPr>
          <a:xfrm>
            <a:off x="241662" y="5719186"/>
            <a:ext cx="8673738" cy="453014"/>
          </a:xfrm>
        </p:spPr>
        <p:txBody>
          <a:bodyPr>
            <a:normAutofit lnSpcReduction="10000"/>
          </a:bodyPr>
          <a:lstStyle/>
          <a:p>
            <a:pPr marL="0" indent="0">
              <a:buNone/>
            </a:pPr>
            <a:r>
              <a:rPr lang="en-US" sz="2400" dirty="0"/>
              <a:t>80% and 95% prediction intervals</a:t>
            </a:r>
          </a:p>
        </p:txBody>
      </p:sp>
    </p:spTree>
    <p:extLst>
      <p:ext uri="{BB962C8B-B14F-4D97-AF65-F5344CB8AC3E}">
        <p14:creationId xmlns:p14="http://schemas.microsoft.com/office/powerpoint/2010/main" val="258504018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Forecast Plot for CPIPctDiff AR(1)</a:t>
            </a:r>
          </a:p>
        </p:txBody>
      </p:sp>
      <p:pic>
        <p:nvPicPr>
          <p:cNvPr id="8" name="Picture 2" descr="A set of command lines and a graph. The command lines read: &#10;Prompt, pred A R 1 equals forecast (fit A R 1 comma h equals 12) &#10;Prompt, plot (pred A R 1) &#10;Following the commands is a line graph titled Forecasts from ARIMA (1, 0, 0) with non-zero mean. &#10;The graph shows years from 2010 to 2018 in increments of 2. The vertical axis shows the values negative 0.5 to 1.0 in increments of point 5. The graph shows an irregular up and downward trend that peaks at 1.0 between 2010 and 2012; the graph falls to its lowest at negative 0.5 between 2014 and 2016. Towards the end of 2017 a lighter shade of blue is shown from 0.8 to negative 0.5. A darker shade is shown from 0.5 to negative 0.2. &#10;All data are approximate."/>
          <p:cNvPicPr>
            <a:picLocks noGrp="1" noChangeAspect="1" noChangeArrowheads="1"/>
          </p:cNvPicPr>
          <p:nvPr>
            <p:ph type="pic" sz="quarter" idx="11"/>
          </p:nvPr>
        </p:nvPicPr>
        <p:blipFill>
          <a:blip r:embed="rId2">
            <a:extLst>
              <a:ext uri="{28A0092B-C50C-407E-A947-70E740481C1C}">
                <a14:useLocalDpi xmlns:a14="http://schemas.microsoft.com/office/drawing/2010/main" val="0"/>
              </a:ext>
            </a:extLst>
          </a:blip>
          <a:stretch>
            <a:fillRect/>
          </a:stretch>
        </p:blipFill>
        <p:spPr bwMode="auto">
          <a:xfrm>
            <a:off x="850738" y="1524000"/>
            <a:ext cx="7442525" cy="45995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6361353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CPI Forecasts with ARIMA(1,1,0) </a:t>
            </a:r>
            <a:r>
              <a:rPr lang="en-US" dirty="0">
                <a:sym typeface="Symbol" panose="05050102010706020507" pitchFamily="18" charset="2"/>
              </a:rPr>
              <a:t> </a:t>
            </a:r>
            <a:r>
              <a:rPr lang="en-US" dirty="0"/>
              <a:t>(2,0,0)</a:t>
            </a:r>
          </a:p>
        </p:txBody>
      </p:sp>
      <p:pic>
        <p:nvPicPr>
          <p:cNvPr id="6" name="Picture 2" descr="A set of command lines and a table. The command lines read:&#10;Prompt, C P I 1 1 0 2 0 0 equals Arima (C P I t s comma order equals c (1 comma 1 comma 0) comma seasonal equals list (order equals c (2 comma 0 comma 0) comma period equals 12))&#10;Prompt, (pred C P I equals forecast (C P I 1 1 0 2 0 0 comma h equals 12)) &#10;The data presented in the table is as follows. The column headers read Point Forecast, Lo 80, Hi 80, Lo 95, Hi 95.&#10;Row 1, Jan 2017. 241.5443, 240.8069, 242.2817, 240.4165, 242.6720. &#10;Row 2, Feb 2017. 241.9677, 240.6999, 243.2355, 240.0287, 243.9066. &#10;Row 3, Mar 2017. 242.6829, 240.9722, 244.3935, 240.0667, 245.2991. &#10;Row 4, Apr 2017. 243.1757, 241.0889, 245.2624, 239.9842, 246.3671. &#10;Row 5, May 2017. 243.7904, 241.3763, 246.2044, 240.0984, 247.4824. &#10;Row 6, Jun 2017. 244.2509, 241.5455, 246.9562, 240.1134, 248.3883. &#10;Row 7, Jul 2017. 244.1333, 241.1639, 247.1027, 239.5920, 248.6746. &#10;Row 8, Aug 2017. 244.1182, 240.9059, 247.3304, 239.2055, 249.0309. &#10;Row 9, Sep 2017. 244.2070, 240.7689, 247.6452, 238.9488, 249.4652. &#10;Row 10, Oct 2017. 244.2748, 240.6246, 247.9250, 238.6923, 249.8573.&#10;Row 11, Nov 2017. 244.0302, 240.1797, 247.8808, 238.1413, 249.9192. &#10;Row 12, Dec 2017. 243.8509, 239.8099, 247.8920, 237.6707, 250.0312."/>
          <p:cNvPicPr>
            <a:picLocks noGrp="1" noChangeAspect="1" noChangeArrowheads="1"/>
          </p:cNvPicPr>
          <p:nvPr>
            <p:ph type="pic" sz="quarter" idx="11"/>
          </p:nvPr>
        </p:nvPicPr>
        <p:blipFill>
          <a:blip r:embed="rId2">
            <a:extLst>
              <a:ext uri="{28A0092B-C50C-407E-A947-70E740481C1C}">
                <a14:useLocalDpi xmlns:a14="http://schemas.microsoft.com/office/drawing/2010/main" val="0"/>
              </a:ext>
            </a:extLst>
          </a:blip>
          <a:stretch>
            <a:fillRect/>
          </a:stretch>
        </p:blipFill>
        <p:spPr bwMode="auto">
          <a:xfrm>
            <a:off x="403634" y="1715107"/>
            <a:ext cx="8336732" cy="42705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0352929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Forecast Plot for CPI </a:t>
            </a:r>
            <a:r>
              <a:rPr lang="en-US" dirty="0" smtClean="0"/>
              <a:t>ARIMA (1 of 2)</a:t>
            </a:r>
            <a:endParaRPr lang="en-US" dirty="0"/>
          </a:p>
        </p:txBody>
      </p:sp>
      <p:pic>
        <p:nvPicPr>
          <p:cNvPr id="7" name="Picture 2" descr="A command line and a line graph area shown. The command line reads:&#10;Prompt, plot (pred C P I) &#10;The graph is titled Forecasts from ARIMA (1, 1, 0) (2, 0, 0) [12].&#10;The line graph has an upward trend and shows years from 2010 to 2018 on the horizontal axis and the values 210 to 250 on the vertical axis. The graph begins at 210 in 2009 and ends at 245 in 2017. From 2017 to 2018 a shaded area is shown from 235 to 250; a darker shade area is shown from 238 to 245.&#10;All data are approximate."/>
          <p:cNvPicPr>
            <a:picLocks noGrp="1" noChangeAspect="1" noChangeArrowheads="1"/>
          </p:cNvPicPr>
          <p:nvPr>
            <p:ph type="pic" sz="quarter" idx="11"/>
          </p:nvPr>
        </p:nvPicPr>
        <p:blipFill>
          <a:blip r:embed="rId2">
            <a:extLst>
              <a:ext uri="{28A0092B-C50C-407E-A947-70E740481C1C}">
                <a14:useLocalDpi xmlns:a14="http://schemas.microsoft.com/office/drawing/2010/main" val="0"/>
              </a:ext>
            </a:extLst>
          </a:blip>
          <a:stretch>
            <a:fillRect/>
          </a:stretch>
        </p:blipFill>
        <p:spPr bwMode="auto">
          <a:xfrm>
            <a:off x="893025" y="1618207"/>
            <a:ext cx="7357950" cy="45539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2015434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Forecast Plot for CPI </a:t>
            </a:r>
            <a:r>
              <a:rPr lang="en-US" dirty="0" smtClean="0"/>
              <a:t>ARIMA (2 of 2)</a:t>
            </a:r>
            <a:endParaRPr lang="en-US" dirty="0"/>
          </a:p>
        </p:txBody>
      </p:sp>
      <p:sp>
        <p:nvSpPr>
          <p:cNvPr id="4" name="Content Placeholder 3"/>
          <p:cNvSpPr>
            <a:spLocks noGrp="1"/>
          </p:cNvSpPr>
          <p:nvPr>
            <p:ph idx="1"/>
          </p:nvPr>
        </p:nvSpPr>
        <p:spPr>
          <a:xfrm>
            <a:off x="243114" y="1415142"/>
            <a:ext cx="8610600" cy="489858"/>
          </a:xfrm>
        </p:spPr>
        <p:txBody>
          <a:bodyPr/>
          <a:lstStyle/>
          <a:p>
            <a:pPr marL="0" indent="0">
              <a:buNone/>
            </a:pPr>
            <a:r>
              <a:rPr lang="en-US" sz="2400" dirty="0"/>
              <a:t>Focus on recent values and show historical fits</a:t>
            </a:r>
            <a:r>
              <a:rPr lang="en-US" sz="2400" dirty="0" smtClean="0"/>
              <a:t>.</a:t>
            </a:r>
            <a:endParaRPr lang="en-US" sz="2400" dirty="0"/>
          </a:p>
        </p:txBody>
      </p:sp>
      <p:pic>
        <p:nvPicPr>
          <p:cNvPr id="13" name="Picture 2" descr="A command line and a line graph area shown. The command line reads:&#10;Prompt, plot (pred C P I comma l w d equals 2 comma x l I m equals c (2015 comma 2018) comma y l I m equals c (230 comma 250))&#10;Prompt, lines (C P I 1 1 0 2 0 0 dollar sign fitted, col equals open quotes blue close quotes comma 1 w d equals 2) &#10;A line graph titled Forecasts from ARIMA (1, 1, 0) (2, 0, 0) [12] is shown. &#10;The values shown on the horizontal axis are 2015.0 2015.5 2016.0 2016.5 2017.0 2017.5 2018.0.The values shown on the vertical axis are 230 to 250 in increments of 5. The graph shows two different lines that begin at 2015.0 on the horizontal axis and 235 on the vertical axis and climbs upward. The first line ends at 240 in 2017.0 and the second line climbs till 243 in 2018.0. From 2017.0 to 2018.0. A shaded area is shown from 236 to 250; a darker shade area is shown from 238 to 248. A leftward arrow points to the upper half of the darker shaded area. &#10;A text reads Actual C P I in December 2017 was 246.52.&#10;All data are approximate."/>
          <p:cNvPicPr>
            <a:picLocks noGrp="1" noChangeAspect="1" noChangeArrowheads="1"/>
          </p:cNvPicPr>
          <p:nvPr>
            <p:ph type="pic" sz="quarter" idx="11"/>
          </p:nvPr>
        </p:nvPicPr>
        <p:blipFill>
          <a:blip r:embed="rId2">
            <a:extLst>
              <a:ext uri="{28A0092B-C50C-407E-A947-70E740481C1C}">
                <a14:useLocalDpi xmlns:a14="http://schemas.microsoft.com/office/drawing/2010/main" val="0"/>
              </a:ext>
            </a:extLst>
          </a:blip>
          <a:stretch>
            <a:fillRect/>
          </a:stretch>
        </p:blipFill>
        <p:spPr bwMode="auto">
          <a:xfrm>
            <a:off x="923968" y="1981200"/>
            <a:ext cx="7296065" cy="43120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7644832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a:t>Example: Consumer Price Index (CPI)</a:t>
            </a:r>
          </a:p>
        </p:txBody>
      </p:sp>
      <p:sp>
        <p:nvSpPr>
          <p:cNvPr id="7" name="Content Placeholder 6"/>
          <p:cNvSpPr>
            <a:spLocks noGrp="1"/>
          </p:cNvSpPr>
          <p:nvPr>
            <p:ph idx="1"/>
          </p:nvPr>
        </p:nvSpPr>
        <p:spPr>
          <a:xfrm>
            <a:off x="243114" y="1415142"/>
            <a:ext cx="8610600" cy="1709058"/>
          </a:xfrm>
        </p:spPr>
        <p:txBody>
          <a:bodyPr>
            <a:normAutofit/>
          </a:bodyPr>
          <a:lstStyle/>
          <a:p>
            <a:pPr marL="0" indent="0">
              <a:buNone/>
            </a:pPr>
            <a:r>
              <a:rPr lang="en-US" sz="2400" dirty="0"/>
              <a:t>Dataset: </a:t>
            </a:r>
            <a:r>
              <a:rPr lang="en-US" sz="2400" b="1" dirty="0"/>
              <a:t>Inflation</a:t>
            </a:r>
            <a:r>
              <a:rPr lang="en-US" sz="2400" dirty="0"/>
              <a:t> (Stat2Data</a:t>
            </a:r>
            <a:r>
              <a:rPr lang="en-US" sz="2400" dirty="0" smtClean="0"/>
              <a:t>)</a:t>
            </a:r>
          </a:p>
          <a:p>
            <a:pPr marL="0" indent="0">
              <a:buNone/>
            </a:pPr>
            <a:r>
              <a:rPr lang="en-US" sz="2400" dirty="0"/>
              <a:t>The Consumer Price Index (CPI) is used to study how prices change over time. This dataset has monthly CPI values (using a base of 100 in 1984) for 2009 through 2016</a:t>
            </a:r>
            <a:r>
              <a:rPr lang="en-US" sz="2400" dirty="0" smtClean="0"/>
              <a:t>.</a:t>
            </a:r>
            <a:endParaRPr lang="en-US" sz="2400" dirty="0"/>
          </a:p>
        </p:txBody>
      </p:sp>
      <p:pic>
        <p:nvPicPr>
          <p:cNvPr id="15" name="Picture 2" descr="A set of command lines and a table.&#10;The command lines read:&#10;Prompt, data (Inflation) &#10;Prompt, C P I t s equals t s (Inflation dollar sign C P I comma start equals c (2009 comma 1) comma frequency equals 12) &#10;Prompt, round (C P I t s,1) &#10;The data presented in the table is as follows. Jan, Feb, Mar, A p r, May, Jun, J u l, A u g, Sep, Oct, N o v, D e c.&#10;Row 1, 2009. 211.1, 212.2, 212.7, 213.2, 213.9, 215.7, 215.4, 215.8, 216.0, 216.2, 216.3, 215.9&#10;Row 2, 2010. 216.7, 216.7, 217.6, 218.0, 218.2, 218.0, 218.0, 218.3, 218.4, 218.7, 218.8, 219.2. &#10;Row 3, 2011. 220.2, 221.3, 223.5, 224.9, 226.0, 225.7, 225.9, 226.5, 226.9, 226.4, 226.2, 225.7.&#10;Row 4, 2012. 226.7, 227.7, 229.4, 230.1, 229.8, 229.5, 229.1, 230.4, 231.4, 231.3, 230.2, 229.6 &#10;Row 5, 2013. 230.3, 232.2, 232.8, 232.5, 232.9, 233.5, 233.6, 233.9, 234.1, 233.5, 233.1, 233.0.&#10;Row 6, 2014. 233.9, 234.8, 236.3, 237.1, 237.9, 238.3, 238.2, 237.9, 238.0, 237.4, 236.2, 234.8.&#10;Row 7, 2015. 233.7, 234.7, 236.1, 236.6, 237.8, 238.6, 238.7, 238.3, 237.9, 237.8, 237.3, 236.5.&#10;Row 8, 2016. 236.9, 237.1, 238.1, 239.3, 240.2, 241.0, 240.6, 240.8, 241.4, 241.7, 241.4, 241.4."/>
          <p:cNvPicPr>
            <a:picLocks noGrp="1" noChangeAspect="1" noChangeArrowheads="1"/>
          </p:cNvPicPr>
          <p:nvPr>
            <p:ph type="pic" sz="quarter" idx="11"/>
          </p:nvPr>
        </p:nvPicPr>
        <p:blipFill>
          <a:blip r:embed="rId2">
            <a:extLst>
              <a:ext uri="{28A0092B-C50C-407E-A947-70E740481C1C}">
                <a14:useLocalDpi xmlns:a14="http://schemas.microsoft.com/office/drawing/2010/main" val="0"/>
              </a:ext>
            </a:extLst>
          </a:blip>
          <a:stretch>
            <a:fillRect/>
          </a:stretch>
        </p:blipFill>
        <p:spPr bwMode="auto">
          <a:xfrm>
            <a:off x="1182242" y="3173701"/>
            <a:ext cx="6779516" cy="22431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Content Placeholder 7"/>
          <p:cNvSpPr>
            <a:spLocks noGrp="1"/>
          </p:cNvSpPr>
          <p:nvPr>
            <p:ph type="body" sz="quarter" idx="10"/>
          </p:nvPr>
        </p:nvSpPr>
        <p:spPr>
          <a:xfrm>
            <a:off x="241662" y="5450203"/>
            <a:ext cx="8673738" cy="842402"/>
          </a:xfrm>
        </p:spPr>
        <p:txBody>
          <a:bodyPr>
            <a:normAutofit/>
          </a:bodyPr>
          <a:lstStyle/>
          <a:p>
            <a:pPr marL="0" indent="0">
              <a:buNone/>
            </a:pPr>
            <a:r>
              <a:rPr lang="en-US" sz="2400" dirty="0">
                <a:ea typeface="Calibri" panose="020F0502020204030204" pitchFamily="34" charset="0"/>
                <a:cs typeface="Times New Roman" panose="02020603050405020304" pitchFamily="18" charset="0"/>
              </a:rPr>
              <a:t>Data downloaded from Bureau of Labor Statistics at  https://www.bls.gov/data</a:t>
            </a:r>
            <a:r>
              <a:rPr lang="en-US" sz="2400" dirty="0" smtClean="0">
                <a:ea typeface="Calibri" panose="020F0502020204030204" pitchFamily="34" charset="0"/>
                <a:cs typeface="Times New Roman" panose="02020603050405020304" pitchFamily="18" charset="0"/>
              </a:rPr>
              <a:t>/</a:t>
            </a:r>
            <a:endParaRPr lang="en-US" sz="2400" dirty="0"/>
          </a:p>
        </p:txBody>
      </p:sp>
    </p:spTree>
    <p:extLst>
      <p:ext uri="{BB962C8B-B14F-4D97-AF65-F5344CB8AC3E}">
        <p14:creationId xmlns:p14="http://schemas.microsoft.com/office/powerpoint/2010/main" val="256338908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Plot and ACF for CPI</a:t>
            </a:r>
          </a:p>
        </p:txBody>
      </p:sp>
      <p:pic>
        <p:nvPicPr>
          <p:cNvPr id="13" name="Picture Placeholder 12" descr="A line graph shows time on the horizontal axis as 2010 to 2016 in increments of 2. The vertical axis shows C P I from 210 to 240 in increments of 5. The graph has an irregular upward sloping trend with a line that begins at 211 before 2010 and ends at 240 post 2016.">
            <a:extLst>
              <a:ext uri="{FF2B5EF4-FFF2-40B4-BE49-F238E27FC236}">
                <a16:creationId xmlns="" xmlns:a16="http://schemas.microsoft.com/office/drawing/2014/main" id="{E635139E-DA51-4575-BC01-142F7EC9A373}"/>
              </a:ext>
            </a:extLst>
          </p:cNvPr>
          <p:cNvPicPr>
            <a:picLocks noGrp="1" noChangeAspect="1"/>
          </p:cNvPicPr>
          <p:nvPr>
            <p:ph type="pic" sz="quarter" idx="11"/>
          </p:nvPr>
        </p:nvPicPr>
        <p:blipFill>
          <a:blip r:embed="rId2"/>
          <a:stretch>
            <a:fillRect/>
          </a:stretch>
        </p:blipFill>
        <p:spPr>
          <a:xfrm>
            <a:off x="381000" y="1600200"/>
            <a:ext cx="3763159" cy="2322407"/>
          </a:xfrm>
          <a:prstGeom prst="rect">
            <a:avLst/>
          </a:prstGeom>
          <a:ln>
            <a:solidFill>
              <a:schemeClr val="tx1"/>
            </a:solidFill>
          </a:ln>
        </p:spPr>
      </p:pic>
      <p:sp>
        <p:nvSpPr>
          <p:cNvPr id="15" name="Content Placeholder 14"/>
          <p:cNvSpPr>
            <a:spLocks noGrp="1"/>
          </p:cNvSpPr>
          <p:nvPr>
            <p:ph idx="1"/>
          </p:nvPr>
        </p:nvSpPr>
        <p:spPr>
          <a:xfrm>
            <a:off x="243114" y="4377657"/>
            <a:ext cx="4024086" cy="458366"/>
          </a:xfrm>
        </p:spPr>
        <p:txBody>
          <a:bodyPr>
            <a:normAutofit fontScale="85000" lnSpcReduction="10000"/>
          </a:bodyPr>
          <a:lstStyle/>
          <a:p>
            <a:pPr marL="0" indent="0">
              <a:buNone/>
            </a:pPr>
            <a:r>
              <a:rPr lang="en-US" sz="2800" dirty="0"/>
              <a:t>Clear upward trend in </a:t>
            </a:r>
            <a:r>
              <a:rPr lang="en-US" sz="2800" dirty="0" smtClean="0"/>
              <a:t>series</a:t>
            </a:r>
            <a:endParaRPr lang="en-US" sz="2800" dirty="0"/>
          </a:p>
        </p:txBody>
      </p:sp>
      <p:pic>
        <p:nvPicPr>
          <p:cNvPr id="14" name="Picture Placeholder 13" descr="A line graph shows lag on the horizontal axis from 0 to 36 in increments of 6 and A C F on the vertical axis from negative 0.5 to 1.0 in increments of 5. A line is drawn from 0.0 parallel to the horizontal axis. Spikes with a decreasing trend begin at lag 2, A C F 0.0 to 1.0 and end at lag 36, A C F 0.0 to 0.2. A dashed-line curve with an increasing trend begin at the first line in the graph at lag 2, A C F, 0.3, slopes upward, and ends at lag 36, A C F 1.0. &#10;A dashed-line curve with an decreasing trend below at the first line in the graph at lag 2, A C F, negative 0.3, slopes downward, and ends at lag 36, A C F negative 1.0.">
            <a:extLst>
              <a:ext uri="{FF2B5EF4-FFF2-40B4-BE49-F238E27FC236}">
                <a16:creationId xmlns="" xmlns:a16="http://schemas.microsoft.com/office/drawing/2014/main" id="{3639B47F-7935-42FC-A2E6-EFCB94B83EAF}"/>
              </a:ext>
            </a:extLst>
          </p:cNvPr>
          <p:cNvPicPr>
            <a:picLocks noGrp="1" noChangeAspect="1"/>
          </p:cNvPicPr>
          <p:nvPr>
            <p:ph type="pic" sz="quarter" idx="13"/>
          </p:nvPr>
        </p:nvPicPr>
        <p:blipFill>
          <a:blip r:embed="rId3"/>
          <a:stretch>
            <a:fillRect/>
          </a:stretch>
        </p:blipFill>
        <p:spPr>
          <a:xfrm>
            <a:off x="4732273" y="1602429"/>
            <a:ext cx="3747412" cy="2312688"/>
          </a:xfrm>
          <a:prstGeom prst="rect">
            <a:avLst/>
          </a:prstGeom>
          <a:ln>
            <a:solidFill>
              <a:schemeClr val="tx1"/>
            </a:solidFill>
          </a:ln>
        </p:spPr>
      </p:pic>
      <p:sp>
        <p:nvSpPr>
          <p:cNvPr id="16" name="Content Placeholder 15"/>
          <p:cNvSpPr>
            <a:spLocks noGrp="1"/>
          </p:cNvSpPr>
          <p:nvPr>
            <p:ph type="body" sz="quarter" idx="10"/>
          </p:nvPr>
        </p:nvSpPr>
        <p:spPr>
          <a:xfrm>
            <a:off x="4876800" y="4363648"/>
            <a:ext cx="3886200" cy="479893"/>
          </a:xfrm>
        </p:spPr>
        <p:txBody>
          <a:bodyPr>
            <a:normAutofit/>
          </a:bodyPr>
          <a:lstStyle/>
          <a:p>
            <a:pPr marL="0" indent="0">
              <a:buNone/>
            </a:pPr>
            <a:r>
              <a:rPr lang="en-US" sz="2400" dirty="0"/>
              <a:t>Slow linear decay in </a:t>
            </a:r>
            <a:r>
              <a:rPr lang="en-US" sz="2400" dirty="0" smtClean="0"/>
              <a:t>ACF</a:t>
            </a:r>
            <a:endParaRPr lang="en-US" sz="2400" dirty="0"/>
          </a:p>
        </p:txBody>
      </p:sp>
      <p:sp>
        <p:nvSpPr>
          <p:cNvPr id="18" name="Content Placeholder 17"/>
          <p:cNvSpPr>
            <a:spLocks noGrp="1"/>
          </p:cNvSpPr>
          <p:nvPr>
            <p:ph sz="quarter" idx="14"/>
          </p:nvPr>
        </p:nvSpPr>
        <p:spPr>
          <a:xfrm>
            <a:off x="228600" y="5029200"/>
            <a:ext cx="8686800" cy="1219200"/>
          </a:xfrm>
        </p:spPr>
        <p:txBody>
          <a:bodyPr>
            <a:normAutofit/>
          </a:bodyPr>
          <a:lstStyle/>
          <a:p>
            <a:pPr marL="342900" indent="-342900">
              <a:buClrTx/>
              <a:buFont typeface="Symbol" panose="05050102010706020507" pitchFamily="18" charset="2"/>
              <a:buChar char="Þ"/>
            </a:pPr>
            <a:r>
              <a:rPr lang="en-US" sz="2800" dirty="0"/>
              <a:t> CPI series is NOT </a:t>
            </a:r>
            <a:r>
              <a:rPr lang="en-US" sz="2800" dirty="0" smtClean="0"/>
              <a:t>stationary</a:t>
            </a:r>
          </a:p>
          <a:p>
            <a:pPr marL="0" indent="0">
              <a:buNone/>
            </a:pPr>
            <a:r>
              <a:rPr lang="en-US" sz="2800" dirty="0" smtClean="0"/>
              <a:t>Try </a:t>
            </a:r>
            <a:r>
              <a:rPr lang="en-US" sz="2800" dirty="0"/>
              <a:t>some sort of </a:t>
            </a:r>
            <a:r>
              <a:rPr lang="en-US" sz="2800" dirty="0" smtClean="0"/>
              <a:t>differencing</a:t>
            </a:r>
            <a:endParaRPr lang="en-US" sz="2800" dirty="0"/>
          </a:p>
        </p:txBody>
      </p:sp>
    </p:spTree>
    <p:extLst>
      <p:ext uri="{BB962C8B-B14F-4D97-AF65-F5344CB8AC3E}">
        <p14:creationId xmlns:p14="http://schemas.microsoft.com/office/powerpoint/2010/main" val="152451002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CPIPctDiff</a:t>
            </a:r>
          </a:p>
        </p:txBody>
      </p:sp>
      <p:sp>
        <p:nvSpPr>
          <p:cNvPr id="15" name="Content Placeholder 14"/>
          <p:cNvSpPr>
            <a:spLocks noGrp="1"/>
          </p:cNvSpPr>
          <p:nvPr>
            <p:ph idx="1"/>
          </p:nvPr>
        </p:nvSpPr>
        <p:spPr>
          <a:xfrm>
            <a:off x="381000" y="1417742"/>
            <a:ext cx="8305800" cy="1279316"/>
          </a:xfrm>
        </p:spPr>
        <p:txBody>
          <a:bodyPr>
            <a:normAutofit/>
          </a:bodyPr>
          <a:lstStyle/>
          <a:p>
            <a:pPr marL="0" indent="0">
              <a:buNone/>
            </a:pPr>
            <a:r>
              <a:rPr lang="en-US" sz="2400" dirty="0"/>
              <a:t>Rather than a regular difference, we’ll look at the difference each month as a percentage of the previous month. This is the </a:t>
            </a:r>
            <a:r>
              <a:rPr lang="en-US" sz="2400" b="1" i="1" dirty="0"/>
              <a:t>CPIPctDiff</a:t>
            </a:r>
            <a:r>
              <a:rPr lang="en-US" sz="2400" i="1" dirty="0"/>
              <a:t> </a:t>
            </a:r>
            <a:r>
              <a:rPr lang="en-US" sz="2400" dirty="0"/>
              <a:t>variable in </a:t>
            </a:r>
            <a:r>
              <a:rPr lang="en-US" sz="2400" b="1" dirty="0"/>
              <a:t>Inflation</a:t>
            </a:r>
            <a:r>
              <a:rPr lang="en-US" sz="2400" dirty="0"/>
              <a:t>.</a:t>
            </a:r>
          </a:p>
        </p:txBody>
      </p:sp>
      <p:pic>
        <p:nvPicPr>
          <p:cNvPr id="9" name="Picture Placeholder 8" descr="A line graph with an irregular up and down trend shows time on the horizontal axis from 2012 to 2016 in increments of 2 and C P I percent difference on the vertical axis from negative 0.5 to 1.0 in increments of point 5. The line begins at time before 2010, C P I percent difference 0.5, peaks at its highest between 2010 and 2012 at C P I percent difference 1.0, falls to its lowest point between 2014 and 2016 to C P I percent difference negative 0.5, rises and falls again in 2016 and beyond.">
            <a:extLst>
              <a:ext uri="{FF2B5EF4-FFF2-40B4-BE49-F238E27FC236}">
                <a16:creationId xmlns="" xmlns:a16="http://schemas.microsoft.com/office/drawing/2014/main" id="{7AD9D7C8-E231-4639-93FD-9307D5791B4E}"/>
              </a:ext>
            </a:extLst>
          </p:cNvPr>
          <p:cNvPicPr>
            <a:picLocks noGrp="1" noChangeAspect="1"/>
          </p:cNvPicPr>
          <p:nvPr>
            <p:ph type="pic" sz="quarter" idx="11"/>
          </p:nvPr>
        </p:nvPicPr>
        <p:blipFill>
          <a:blip r:embed="rId2"/>
          <a:stretch>
            <a:fillRect/>
          </a:stretch>
        </p:blipFill>
        <p:spPr>
          <a:xfrm>
            <a:off x="437420" y="2832085"/>
            <a:ext cx="3955119" cy="2440873"/>
          </a:xfrm>
          <a:prstGeom prst="rect">
            <a:avLst/>
          </a:prstGeom>
        </p:spPr>
      </p:pic>
      <p:sp>
        <p:nvSpPr>
          <p:cNvPr id="16" name="Content Placeholder 15"/>
          <p:cNvSpPr>
            <a:spLocks noGrp="1"/>
          </p:cNvSpPr>
          <p:nvPr>
            <p:ph type="body" sz="quarter" idx="10"/>
          </p:nvPr>
        </p:nvSpPr>
        <p:spPr>
          <a:xfrm>
            <a:off x="381000" y="5462688"/>
            <a:ext cx="3886200" cy="781430"/>
          </a:xfrm>
        </p:spPr>
        <p:txBody>
          <a:bodyPr>
            <a:noAutofit/>
          </a:bodyPr>
          <a:lstStyle/>
          <a:p>
            <a:pPr marL="0" indent="0">
              <a:buNone/>
            </a:pPr>
            <a:r>
              <a:rPr lang="en-US" sz="2400" dirty="0"/>
              <a:t>No obvious increasing or decreasing </a:t>
            </a:r>
            <a:r>
              <a:rPr lang="en-US" sz="2400" dirty="0" smtClean="0"/>
              <a:t>trends</a:t>
            </a:r>
            <a:endParaRPr lang="en-US" sz="2400" dirty="0"/>
          </a:p>
        </p:txBody>
      </p:sp>
      <p:pic>
        <p:nvPicPr>
          <p:cNvPr id="11" name="Picture Placeholder 10" descr="A graph shows A C F of C P I P c t Diff. The graph shows the values 8 to 48 on the horizontal axis in increments of 8. The vertical axis shows the values negative 0.4 to 0.4 in increments of 0.2. A line is drawn from 0.0 parallel to the horizontal axis. Lines are shown above the horizontal axis in an increasing and decreasing trend. The highest points are marked at 2, 0.4; 11, 0.4; 25, 0.3, 38, 0.2; 48, 0.2. &#10;The lowest points below the horizontal axis are marked at 8, negative 0.3; 20, negative 0.2; 32, negative 0.2; 46, negative 0.3.&#10;A dashed-line curve with an increasing trend begins at the first line in the graph at 2, 0.2, slopes upward, and ends at 48, 0.4. &#10;A dashed-line curve with a decreasing trend begins below at the first line in the graph at 0, negative 0.2, slopes downward, and ends at 48, negative 0.4.">
            <a:extLst>
              <a:ext uri="{FF2B5EF4-FFF2-40B4-BE49-F238E27FC236}">
                <a16:creationId xmlns="" xmlns:a16="http://schemas.microsoft.com/office/drawing/2014/main" id="{2AAF4C72-15D6-43FC-A3DF-20D2AFDCD19F}"/>
              </a:ext>
            </a:extLst>
          </p:cNvPr>
          <p:cNvPicPr>
            <a:picLocks noGrp="1" noChangeAspect="1"/>
          </p:cNvPicPr>
          <p:nvPr>
            <p:ph type="pic" sz="quarter" idx="13"/>
          </p:nvPr>
        </p:nvPicPr>
        <p:blipFill>
          <a:blip r:embed="rId3"/>
          <a:stretch>
            <a:fillRect/>
          </a:stretch>
        </p:blipFill>
        <p:spPr>
          <a:xfrm>
            <a:off x="4616396" y="2779352"/>
            <a:ext cx="4139475" cy="2554648"/>
          </a:xfrm>
          <a:prstGeom prst="rect">
            <a:avLst/>
          </a:prstGeom>
        </p:spPr>
      </p:pic>
      <p:sp>
        <p:nvSpPr>
          <p:cNvPr id="18" name="Content Placeholder 17"/>
          <p:cNvSpPr>
            <a:spLocks noGrp="1"/>
          </p:cNvSpPr>
          <p:nvPr>
            <p:ph sz="quarter" idx="14"/>
          </p:nvPr>
        </p:nvSpPr>
        <p:spPr>
          <a:xfrm>
            <a:off x="4724797" y="5486400"/>
            <a:ext cx="3885406" cy="774446"/>
          </a:xfrm>
        </p:spPr>
        <p:txBody>
          <a:bodyPr>
            <a:noAutofit/>
          </a:bodyPr>
          <a:lstStyle/>
          <a:p>
            <a:pPr marL="0" indent="0">
              <a:buClrTx/>
              <a:buNone/>
            </a:pPr>
            <a:r>
              <a:rPr lang="en-US" sz="2400" dirty="0"/>
              <a:t>Spikes at lags 1 and 8 plus possible seasonal </a:t>
            </a:r>
            <a:r>
              <a:rPr lang="en-US" sz="2400" dirty="0" smtClean="0"/>
              <a:t>effects</a:t>
            </a:r>
            <a:endParaRPr lang="en-US" sz="2400" dirty="0"/>
          </a:p>
        </p:txBody>
      </p:sp>
    </p:spTree>
    <p:extLst>
      <p:ext uri="{BB962C8B-B14F-4D97-AF65-F5344CB8AC3E}">
        <p14:creationId xmlns:p14="http://schemas.microsoft.com/office/powerpoint/2010/main" val="252964106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a:t>AR(1) Model</a:t>
            </a:r>
          </a:p>
        </p:txBody>
      </p:sp>
      <p:sp>
        <p:nvSpPr>
          <p:cNvPr id="11" name="Content Placeholder 10"/>
          <p:cNvSpPr>
            <a:spLocks noGrp="1"/>
          </p:cNvSpPr>
          <p:nvPr>
            <p:ph idx="1"/>
          </p:nvPr>
        </p:nvSpPr>
        <p:spPr>
          <a:xfrm>
            <a:off x="243114" y="1567542"/>
            <a:ext cx="8610600" cy="947058"/>
          </a:xfrm>
        </p:spPr>
        <p:txBody>
          <a:bodyPr/>
          <a:lstStyle/>
          <a:p>
            <a:pPr marL="0" indent="0">
              <a:buNone/>
            </a:pPr>
            <a:r>
              <a:rPr lang="en-US" dirty="0"/>
              <a:t>The significant autocorrelation at lag 1 in the CPIPctDiff series suggests one month’s value is related to the next</a:t>
            </a:r>
            <a:r>
              <a:rPr lang="en-US" dirty="0" smtClean="0"/>
              <a:t>.</a:t>
            </a:r>
            <a:endParaRPr lang="en-US" dirty="0"/>
          </a:p>
        </p:txBody>
      </p:sp>
      <p:pic>
        <p:nvPicPr>
          <p:cNvPr id="18" name="Picture Placeholder 17" descr="An equation titled, First-Order Autoregressive Model, AR, within brackets 1, is shown. The equation reads,&#10;Uppercase Y subscript t equals, Greek alphabet lowercase delta plus, Greek alphabet Phi subscript 1, product, Y subscript, t minus 1, plus, Greek alphabet epsilon subscript t.&#10;A text below the equation reads, where epsilon subscript is the usual independent, Uppercase N, within brackets, 0 comma sigma subscript epsilon."/>
          <p:cNvPicPr>
            <a:picLocks noGrp="1" noChangeAspect="1" noChangeArrowheads="1"/>
          </p:cNvPicPr>
          <p:nvPr>
            <p:ph type="pic" sz="quarter" idx="11"/>
          </p:nvPr>
        </p:nvPicPr>
        <p:blipFill>
          <a:blip r:embed="rId2">
            <a:extLst>
              <a:ext uri="{28A0092B-C50C-407E-A947-70E740481C1C}">
                <a14:useLocalDpi xmlns:a14="http://schemas.microsoft.com/office/drawing/2010/main" val="0"/>
              </a:ext>
            </a:extLst>
          </a:blip>
          <a:stretch>
            <a:fillRect/>
          </a:stretch>
        </p:blipFill>
        <p:spPr bwMode="auto">
          <a:xfrm>
            <a:off x="713734" y="2895600"/>
            <a:ext cx="7535556" cy="20323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Content Placeholder 11"/>
          <p:cNvSpPr>
            <a:spLocks noGrp="1"/>
          </p:cNvSpPr>
          <p:nvPr>
            <p:ph type="body" sz="quarter" idx="10"/>
          </p:nvPr>
        </p:nvSpPr>
        <p:spPr>
          <a:xfrm>
            <a:off x="241662" y="5210628"/>
            <a:ext cx="8673738" cy="961572"/>
          </a:xfrm>
        </p:spPr>
        <p:txBody>
          <a:bodyPr/>
          <a:lstStyle/>
          <a:p>
            <a:pPr marL="0" indent="0">
              <a:buNone/>
            </a:pPr>
            <a:r>
              <a:rPr lang="en-US" dirty="0"/>
              <a:t>Note: We use software to fit this model, and results may vary, as different packages use different algorithms</a:t>
            </a:r>
            <a:r>
              <a:rPr lang="en-US" dirty="0" smtClean="0"/>
              <a:t>.</a:t>
            </a:r>
            <a:endParaRPr lang="en-US" dirty="0"/>
          </a:p>
        </p:txBody>
      </p:sp>
    </p:spTree>
    <p:extLst>
      <p:ext uri="{BB962C8B-B14F-4D97-AF65-F5344CB8AC3E}">
        <p14:creationId xmlns:p14="http://schemas.microsoft.com/office/powerpoint/2010/main" val="137975400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a:t>Fit the AR(1) Model with R</a:t>
            </a:r>
          </a:p>
        </p:txBody>
      </p:sp>
      <p:sp>
        <p:nvSpPr>
          <p:cNvPr id="11" name="Content Placeholder 10"/>
          <p:cNvSpPr>
            <a:spLocks noGrp="1"/>
          </p:cNvSpPr>
          <p:nvPr>
            <p:ph idx="1"/>
          </p:nvPr>
        </p:nvSpPr>
        <p:spPr>
          <a:xfrm>
            <a:off x="243114" y="1567542"/>
            <a:ext cx="8610600" cy="566058"/>
          </a:xfrm>
        </p:spPr>
        <p:txBody>
          <a:bodyPr>
            <a:normAutofit/>
          </a:bodyPr>
          <a:lstStyle/>
          <a:p>
            <a:pPr marL="0" indent="0">
              <a:buNone/>
            </a:pPr>
            <a:r>
              <a:rPr lang="en-US" dirty="0"/>
              <a:t>Using the </a:t>
            </a:r>
            <a:r>
              <a:rPr lang="en-US" b="1" dirty="0" err="1"/>
              <a:t>Arima</a:t>
            </a:r>
            <a:r>
              <a:rPr lang="en-US" b="1" dirty="0"/>
              <a:t>( ) </a:t>
            </a:r>
            <a:r>
              <a:rPr lang="en-US" dirty="0"/>
              <a:t>function in the </a:t>
            </a:r>
            <a:r>
              <a:rPr lang="en-US" b="1" dirty="0"/>
              <a:t>forecast</a:t>
            </a:r>
            <a:r>
              <a:rPr lang="en-US" dirty="0"/>
              <a:t> package</a:t>
            </a:r>
          </a:p>
        </p:txBody>
      </p:sp>
      <p:pic>
        <p:nvPicPr>
          <p:cNvPr id="8" name="Picture 2" descr="A set of command lines and a table. The command lines read:&#10;Prompt, require (forecast) &#10;Prompt, C P I P c t Diff t s equals t s (Inflation dollar sign C P I P c t Diff comma start equals c (2009 comma 1) comma frequency equals 12) &#10;Prompt, Arima (C P I P c t Diff t s comma order equals c (1 comma 0 comma 0) comma include dot constant equals TRUE) &#10;Series: C P I P c t Diff t s &#10;ARIMA (1, 0, 0) with non-zero mean. &#10;The data presented in the table is as follows.&#10;Coefficients: &#10;Row 1. a r 1, 0.4694, mean 0.1463 &#10;Row 2, s e. a r 1, 0.0897, mean 0.0517 &#10;sigma caret 2 estimated as 0.07511: log likelihood equals negative 11.07 &#10;A I C equals 28.14, A I C c equals 28.4, B I C equals 35.84"/>
          <p:cNvPicPr>
            <a:picLocks noGrp="1" noChangeAspect="1" noChangeArrowheads="1"/>
          </p:cNvPicPr>
          <p:nvPr>
            <p:ph type="pic" sz="quarter" idx="11"/>
          </p:nvPr>
        </p:nvPicPr>
        <p:blipFill>
          <a:blip r:embed="rId2">
            <a:extLst>
              <a:ext uri="{28A0092B-C50C-407E-A947-70E740481C1C}">
                <a14:useLocalDpi xmlns:a14="http://schemas.microsoft.com/office/drawing/2010/main" val="0"/>
              </a:ext>
            </a:extLst>
          </a:blip>
          <a:stretch>
            <a:fillRect/>
          </a:stretch>
        </p:blipFill>
        <p:spPr bwMode="auto">
          <a:xfrm>
            <a:off x="573950" y="2439180"/>
            <a:ext cx="7996101" cy="33356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1557762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a:t>An R “Annoyance”</a:t>
            </a:r>
          </a:p>
        </p:txBody>
      </p:sp>
      <p:pic>
        <p:nvPicPr>
          <p:cNvPr id="7" name="Picture 2" descr="A set of command line, table, and equations. The command line reads:&#10;ARIMA (1, 0, 0) with non-zero mean. &#10;The data presented in the table is as follows.&#10;Coefficients: &#10;Row 1. a r 1 0.4694, Mean 0.1463 &#10;Row 2, s e. a r 1 0.0897, Mean 0.0517 &#10;Y subscript t equals delta plus phi subscript 1 Y subscript t minus subscript 1 plus epsilon subscript t. &#10;A note pointing to the first mean value and delta reads, the &quot;mean&quot; is NOT the constant term in the model.&#10;To find delta caret, use stationarity (constant mean): &#10;mu equals delta plus phi subscript mu points to delta equals mu (1 minus phi subscript 1) &#10;For this A R (1) model: delta caret equals mu caret (1 minus phi caret subscript 1) equals 0.1463 (1 minus 0.4694) equals 0.0776. &#10;Prediction equation is y caret subscript t equals 0.0776 plus 0.4694 times y subscript t minus subscript 1."/>
          <p:cNvPicPr>
            <a:picLocks noGrp="1" noChangeAspect="1" noChangeArrowheads="1"/>
          </p:cNvPicPr>
          <p:nvPr>
            <p:ph type="pic" sz="quarter" idx="11"/>
          </p:nvPr>
        </p:nvPicPr>
        <p:blipFill>
          <a:blip r:embed="rId2">
            <a:extLst>
              <a:ext uri="{28A0092B-C50C-407E-A947-70E740481C1C}">
                <a14:useLocalDpi xmlns:a14="http://schemas.microsoft.com/office/drawing/2010/main" val="0"/>
              </a:ext>
            </a:extLst>
          </a:blip>
          <a:stretch>
            <a:fillRect/>
          </a:stretch>
        </p:blipFill>
        <p:spPr bwMode="auto">
          <a:xfrm>
            <a:off x="694602" y="1485325"/>
            <a:ext cx="7754797" cy="453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2503639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a:t>AR(p) Model</a:t>
            </a:r>
          </a:p>
        </p:txBody>
      </p:sp>
      <p:sp>
        <p:nvSpPr>
          <p:cNvPr id="11" name="Content Placeholder 10"/>
          <p:cNvSpPr>
            <a:spLocks noGrp="1"/>
          </p:cNvSpPr>
          <p:nvPr>
            <p:ph idx="1"/>
          </p:nvPr>
        </p:nvSpPr>
        <p:spPr>
          <a:xfrm>
            <a:off x="243114" y="1567542"/>
            <a:ext cx="8610600" cy="1023258"/>
          </a:xfrm>
        </p:spPr>
        <p:txBody>
          <a:bodyPr>
            <a:normAutofit/>
          </a:bodyPr>
          <a:lstStyle/>
          <a:p>
            <a:pPr marL="0" indent="0">
              <a:buNone/>
            </a:pPr>
            <a:r>
              <a:rPr lang="en-US" dirty="0"/>
              <a:t>If using the previous value is helpful, why not consider more previous history?</a:t>
            </a:r>
          </a:p>
        </p:txBody>
      </p:sp>
      <p:pic>
        <p:nvPicPr>
          <p:cNvPr id="7" name="Picture 2" descr="An equation titled, pth-Order Autoregressive Model, AR, within brackets p, is shown. The equation reads, &#10;Uppercase Y subscript t equals, Greek alphabet lowercase delta plus, Greek alphabet Phi subscript 1, product, Y subscript, t minus 1, plus, Phi subscript 2, product, Y subscript, t minus 2, plus, and so on up to, plus Phi subscript lowercase p, product, Y subscript t minus p, plus, Greek alphabet epsilon subscript t. &#10;A text below the equation reads, where epsilon subscript t is the usual independent, Uppercase N, within brackets, 0 comma sigma subscript epsilon."/>
          <p:cNvPicPr>
            <a:picLocks noGrp="1" noChangeAspect="1" noChangeArrowheads="1"/>
          </p:cNvPicPr>
          <p:nvPr>
            <p:ph type="pic" sz="quarter" idx="11"/>
          </p:nvPr>
        </p:nvPicPr>
        <p:blipFill>
          <a:blip r:embed="rId2">
            <a:extLst>
              <a:ext uri="{28A0092B-C50C-407E-A947-70E740481C1C}">
                <a14:useLocalDpi xmlns:a14="http://schemas.microsoft.com/office/drawing/2010/main" val="0"/>
              </a:ext>
            </a:extLst>
          </a:blip>
          <a:stretch>
            <a:fillRect/>
          </a:stretch>
        </p:blipFill>
        <p:spPr bwMode="auto">
          <a:xfrm>
            <a:off x="331908" y="3124200"/>
            <a:ext cx="8480185" cy="1910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2214052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theme/theme1.xml><?xml version="1.0" encoding="utf-8"?>
<a:theme xmlns:a="http://schemas.openxmlformats.org/drawingml/2006/main" name="bergerinvitels3e_lectureslides_ch01_final">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bergerinvitels3e_lectureslides_ch01_final</Template>
  <TotalTime>2787</TotalTime>
  <Words>676</Words>
  <Application>Microsoft Office PowerPoint</Application>
  <PresentationFormat>On-screen Show (4:3)</PresentationFormat>
  <Paragraphs>80</Paragraphs>
  <Slides>28</Slides>
  <Notes>2</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28</vt:i4>
      </vt:variant>
    </vt:vector>
  </HeadingPairs>
  <TitlesOfParts>
    <vt:vector size="37" baseType="lpstr">
      <vt:lpstr>ＭＳ Ｐゴシック</vt:lpstr>
      <vt:lpstr>Arial</vt:lpstr>
      <vt:lpstr>Arial Black</vt:lpstr>
      <vt:lpstr>Calibri</vt:lpstr>
      <vt:lpstr>Courier New</vt:lpstr>
      <vt:lpstr>Symbol</vt:lpstr>
      <vt:lpstr>Times New Roman</vt:lpstr>
      <vt:lpstr>Wingdings</vt:lpstr>
      <vt:lpstr>bergerinvitels3e_lectureslides_ch01_final</vt:lpstr>
      <vt:lpstr>Section 12.3 </vt:lpstr>
      <vt:lpstr>Section 12.3</vt:lpstr>
      <vt:lpstr>Example: Consumer Price Index (CPI)</vt:lpstr>
      <vt:lpstr>Plot and ACF for CPI</vt:lpstr>
      <vt:lpstr>CPIPctDiff</vt:lpstr>
      <vt:lpstr>AR(1) Model</vt:lpstr>
      <vt:lpstr>Fit the AR(1) Model with R</vt:lpstr>
      <vt:lpstr>An R “Annoyance”</vt:lpstr>
      <vt:lpstr>AR(p) Model</vt:lpstr>
      <vt:lpstr>AR(2) Model for CPIPctDiff</vt:lpstr>
      <vt:lpstr>AR(2) Model w for CPIPctDiff</vt:lpstr>
      <vt:lpstr>More Formal Test For Coefficients</vt:lpstr>
      <vt:lpstr>Moving Average Model</vt:lpstr>
      <vt:lpstr>MA(1) Model for CPIPctDiff</vt:lpstr>
      <vt:lpstr>ARMA(p,q) Models</vt:lpstr>
      <vt:lpstr>ARMA(1,1) Model for CPIPctDiff</vt:lpstr>
      <vt:lpstr>ARIMA(p,d,q) Models</vt:lpstr>
      <vt:lpstr>ARIMA(1,1,0) for Original CPI</vt:lpstr>
      <vt:lpstr>Residual ACF</vt:lpstr>
      <vt:lpstr>Seasonal ARIMA(p,d,q)  (P,D,Q)</vt:lpstr>
      <vt:lpstr>ARIMA(1,1,0)  (2,0,0) for CPI</vt:lpstr>
      <vt:lpstr>Residual ACF for CPI  ARIMA(1,1,0)  (2,0,0)</vt:lpstr>
      <vt:lpstr>Forecasts: CPIPctDiff with AR(1)</vt:lpstr>
      <vt:lpstr>ARIMA Forecasts in R</vt:lpstr>
      <vt:lpstr>Forecast Plot for CPIPctDiff AR(1)</vt:lpstr>
      <vt:lpstr>CPI Forecasts with ARIMA(1,1,0)  (2,0,0)</vt:lpstr>
      <vt:lpstr>Forecast Plot for CPI ARIMA (1 of 2)</vt:lpstr>
      <vt:lpstr>Forecast Plot for CPI ARIMA (2 of 2)</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Section 12.3</dc:title>
  <dc:creator>Canon</dc:creator>
  <cp:lastModifiedBy>Newton, Andy</cp:lastModifiedBy>
  <cp:revision>617</cp:revision>
  <dcterms:created xsi:type="dcterms:W3CDTF">2015-10-23T14:29:37Z</dcterms:created>
  <dcterms:modified xsi:type="dcterms:W3CDTF">2018-11-14T16:20:20Z</dcterms:modified>
</cp:coreProperties>
</file>